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79" r:id="rId5"/>
    <p:sldId id="280" r:id="rId6"/>
    <p:sldId id="281" r:id="rId7"/>
    <p:sldId id="271" r:id="rId8"/>
    <p:sldId id="298" r:id="rId9"/>
    <p:sldId id="299" r:id="rId10"/>
    <p:sldId id="300" r:id="rId11"/>
    <p:sldId id="302" r:id="rId12"/>
    <p:sldId id="303" r:id="rId13"/>
    <p:sldId id="304" r:id="rId14"/>
    <p:sldId id="329" r:id="rId15"/>
    <p:sldId id="305" r:id="rId16"/>
    <p:sldId id="307" r:id="rId17"/>
    <p:sldId id="306" r:id="rId18"/>
    <p:sldId id="297" r:id="rId19"/>
    <p:sldId id="288" r:id="rId20"/>
    <p:sldId id="289" r:id="rId21"/>
    <p:sldId id="308" r:id="rId22"/>
    <p:sldId id="309" r:id="rId23"/>
    <p:sldId id="290" r:id="rId24"/>
    <p:sldId id="291" r:id="rId25"/>
    <p:sldId id="292" r:id="rId26"/>
    <p:sldId id="310" r:id="rId27"/>
    <p:sldId id="29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348BFE-0AF7-ED81-CB9A-56356AC89F02}" v="36" dt="2026-06-22T23:29:27.094"/>
    <p1510:client id="{6AF086E6-EE3C-C2C4-A132-57F4353C734B}" v="58" dt="2026-06-22T23:37:50.901"/>
    <p1510:client id="{F9F450B5-015F-335C-DDEF-2B916326DB65}" v="60" dt="2026-06-23T11:32:22.6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6/23/2026</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93224245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82FF5DD9-2C52-442D-92E2-8072C0C3D7CD}" type="datetimeFigureOut">
              <a:rPr lang="en-US" dirty="0"/>
              <a:t>6/23/2026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1966280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6/23/2026</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96142842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DBD3D6FB-79CC-4683-A046-BBE785BA1BED}" type="datetimeFigureOut">
              <a:rPr lang="en-US" dirty="0"/>
              <a:t>6/23/2026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33057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9512B3E8-48F1-4B23-8498-D8A04A81EC9C}" type="datetimeFigureOut">
              <a:rPr lang="en-US" dirty="0"/>
              <a:t>6/23/2026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591487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10B90D90-AA62-404D-A741-635B4370F9CB}" type="datetimeFigureOut">
              <a:rPr lang="en-US" dirty="0"/>
              <a:t>6/23/2026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685166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6/23/2026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973435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GB"/>
              <a:t>Click to edit Master title style</a:t>
            </a:r>
            <a:endParaRPr lang="en-US"/>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6/23/2026</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97621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GB"/>
              <a:t>Click to edit Master title style</a:t>
            </a:r>
            <a:endParaRPr lang="en-US"/>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6/23/2026</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13634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D11A6AA8-A04B-4104-9AE2-BD48D340E27F}" type="datetimeFigureOut">
              <a:rPr lang="en-US" dirty="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78035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4E0BF79-FAC6-4A96-8DE1-F7B82E2E1652}" type="datetimeFigureOut">
              <a:rPr lang="en-US" dirty="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8110181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DCD9514D-D110-47A3-A60F-A060F32C49A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a:p>
        </p:txBody>
      </p:sp>
    </p:spTree>
    <p:extLst>
      <p:ext uri="{BB962C8B-B14F-4D97-AF65-F5344CB8AC3E}">
        <p14:creationId xmlns:p14="http://schemas.microsoft.com/office/powerpoint/2010/main" val="38334584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DCD9514D-D110-47A3-A60F-A060F32C49A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a:p>
        </p:txBody>
      </p:sp>
    </p:spTree>
    <p:extLst>
      <p:ext uri="{BB962C8B-B14F-4D97-AF65-F5344CB8AC3E}">
        <p14:creationId xmlns:p14="http://schemas.microsoft.com/office/powerpoint/2010/main" val="1897855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6/23/2026</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6315156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000" y="274638"/>
            <a:ext cx="3937000" cy="398806"/>
          </a:xfrm>
        </p:spPr>
        <p:txBody>
          <a:bodyPr>
            <a:noAutofit/>
          </a:bodyPr>
          <a:lstStyle/>
          <a:p>
            <a:r>
              <a:rPr lang="en-GB" sz="3200"/>
              <a:t>DEAR time</a:t>
            </a:r>
          </a:p>
        </p:txBody>
      </p:sp>
      <p:pic>
        <p:nvPicPr>
          <p:cNvPr id="4" name="Content Placeholder 3" descr="Reading a Novel Alters Your Brain Connectivity — So What? | WIRED"/>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1743" y="673443"/>
            <a:ext cx="7309757" cy="3778813"/>
          </a:xfrm>
          <a:prstGeom prst="rect">
            <a:avLst/>
          </a:prstGeom>
          <a:noFill/>
          <a:ln>
            <a:noFill/>
          </a:ln>
        </p:spPr>
      </p:pic>
      <p:sp>
        <p:nvSpPr>
          <p:cNvPr id="5" name="Cloud 4"/>
          <p:cNvSpPr/>
          <p:nvPr/>
        </p:nvSpPr>
        <p:spPr>
          <a:xfrm>
            <a:off x="8458200" y="274638"/>
            <a:ext cx="3467100" cy="18288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entury Gothic" panose="020B0502020202020204"/>
                <a:ea typeface="+mn-ea"/>
                <a:cs typeface="+mn-cs"/>
              </a:rPr>
              <a:t>Read silently.</a:t>
            </a:r>
          </a:p>
        </p:txBody>
      </p:sp>
      <p:sp>
        <p:nvSpPr>
          <p:cNvPr id="6" name="Cloud 5"/>
          <p:cNvSpPr/>
          <p:nvPr/>
        </p:nvSpPr>
        <p:spPr>
          <a:xfrm>
            <a:off x="8343900" y="4310234"/>
            <a:ext cx="3467100" cy="18288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entury Gothic" panose="020B0502020202020204"/>
                <a:ea typeface="+mn-ea"/>
                <a:cs typeface="+mn-cs"/>
              </a:rPr>
              <a:t>Get lost in a story.</a:t>
            </a:r>
          </a:p>
        </p:txBody>
      </p:sp>
      <p:sp>
        <p:nvSpPr>
          <p:cNvPr id="8" name="Cloud 7"/>
          <p:cNvSpPr/>
          <p:nvPr/>
        </p:nvSpPr>
        <p:spPr>
          <a:xfrm>
            <a:off x="379611" y="4834730"/>
            <a:ext cx="3505200" cy="1531938"/>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entury Gothic" panose="020B0502020202020204"/>
                <a:ea typeface="+mn-ea"/>
                <a:cs typeface="+mn-cs"/>
              </a:rPr>
              <a:t>Let your imagination run free.</a:t>
            </a:r>
          </a:p>
        </p:txBody>
      </p:sp>
      <p:sp>
        <p:nvSpPr>
          <p:cNvPr id="9" name="Cloud 8"/>
          <p:cNvSpPr/>
          <p:nvPr/>
        </p:nvSpPr>
        <p:spPr>
          <a:xfrm>
            <a:off x="8191500" y="2275146"/>
            <a:ext cx="3619500" cy="16129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entury Gothic" panose="020B0502020202020204"/>
                <a:ea typeface="+mn-ea"/>
                <a:cs typeface="+mn-cs"/>
              </a:rPr>
              <a:t>Enjoy a good book.</a:t>
            </a:r>
          </a:p>
        </p:txBody>
      </p:sp>
      <p:sp>
        <p:nvSpPr>
          <p:cNvPr id="10" name="Cloud 9"/>
          <p:cNvSpPr/>
          <p:nvPr/>
        </p:nvSpPr>
        <p:spPr>
          <a:xfrm>
            <a:off x="4362450" y="4705435"/>
            <a:ext cx="3467100" cy="1790528"/>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entury Gothic" panose="020B0502020202020204"/>
                <a:ea typeface="+mn-ea"/>
                <a:cs typeface="+mn-cs"/>
              </a:rPr>
              <a:t>Find three new words and add them to your bookmarks.</a:t>
            </a:r>
          </a:p>
        </p:txBody>
      </p:sp>
    </p:spTree>
    <p:extLst>
      <p:ext uri="{BB962C8B-B14F-4D97-AF65-F5344CB8AC3E}">
        <p14:creationId xmlns:p14="http://schemas.microsoft.com/office/powerpoint/2010/main" val="575052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24400" y="2175937"/>
            <a:ext cx="5905894" cy="2506125"/>
          </a:xfrm>
        </p:spPr>
        <p:txBody>
          <a:bodyPr/>
          <a:lstStyle/>
          <a:p>
            <a:r>
              <a:rPr lang="en-GB" sz="6000"/>
              <a:t>D&amp;T</a:t>
            </a:r>
          </a:p>
        </p:txBody>
      </p:sp>
      <p:pic>
        <p:nvPicPr>
          <p:cNvPr id="4" name="Picture 4" descr="Logo&#10;&#10;Description automatically generated">
            <a:extLst>
              <a:ext uri="{FF2B5EF4-FFF2-40B4-BE49-F238E27FC236}">
                <a16:creationId xmlns:a16="http://schemas.microsoft.com/office/drawing/2014/main" id="{C97756EB-EE99-46D8-A2D7-393B9AB9038A}"/>
              </a:ext>
            </a:extLst>
          </p:cNvPr>
          <p:cNvPicPr>
            <a:picLocks noChangeAspect="1"/>
          </p:cNvPicPr>
          <p:nvPr/>
        </p:nvPicPr>
        <p:blipFill>
          <a:blip r:embed="rId2"/>
          <a:stretch>
            <a:fillRect/>
          </a:stretch>
        </p:blipFill>
        <p:spPr>
          <a:xfrm>
            <a:off x="1562100" y="1859280"/>
            <a:ext cx="2743200" cy="2819400"/>
          </a:xfrm>
          <a:prstGeom prst="rect">
            <a:avLst/>
          </a:prstGeom>
        </p:spPr>
      </p:pic>
    </p:spTree>
    <p:extLst>
      <p:ext uri="{BB962C8B-B14F-4D97-AF65-F5344CB8AC3E}">
        <p14:creationId xmlns:p14="http://schemas.microsoft.com/office/powerpoint/2010/main" val="972419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312" y="1314325"/>
            <a:ext cx="9435557" cy="1371600"/>
          </a:xfrm>
        </p:spPr>
        <p:txBody>
          <a:bodyPr>
            <a:normAutofit fontScale="90000"/>
          </a:bodyPr>
          <a:lstStyle/>
          <a:p>
            <a:r>
              <a:rPr lang="en-GB" u="sng">
                <a:solidFill>
                  <a:srgbClr val="FFFF00"/>
                </a:solidFill>
              </a:rPr>
              <a:t>What is programming and how can it be used in D&amp;T? </a:t>
            </a:r>
            <a:endParaRPr lang="en-GB">
              <a:solidFill>
                <a:srgbClr val="FFFF00"/>
              </a:solidFill>
            </a:endParaRPr>
          </a:p>
        </p:txBody>
      </p:sp>
      <p:sp>
        <p:nvSpPr>
          <p:cNvPr id="4" name="Rectangle 3"/>
          <p:cNvSpPr/>
          <p:nvPr/>
        </p:nvSpPr>
        <p:spPr>
          <a:xfrm>
            <a:off x="10285927" y="348794"/>
            <a:ext cx="1678546" cy="1754326"/>
          </a:xfrm>
          <a:prstGeom prst="rect">
            <a:avLst/>
          </a:prstGeom>
        </p:spPr>
        <p:txBody>
          <a:bodyPr wrap="square">
            <a:spAutoFit/>
          </a:bodyPr>
          <a:lstStyle/>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FF0000"/>
                </a:solidFill>
                <a:effectLst/>
                <a:uLnTx/>
                <a:uFillTx/>
                <a:latin typeface="Century Gothic" panose="020B0502020202020204" pitchFamily="34" charset="0"/>
                <a:ea typeface="+mn-ea"/>
                <a:cs typeface="+mn-cs"/>
              </a:rPr>
              <a:t>Respect</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Pride</a:t>
            </a:r>
            <a:r>
              <a:rPr kumimoji="0" lang="en-GB" sz="1800" b="1"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 </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FFC000"/>
                </a:solidFill>
                <a:effectLst/>
                <a:uLnTx/>
                <a:uFillTx/>
                <a:latin typeface="Century Gothic" panose="020B0502020202020204" pitchFamily="34" charset="0"/>
                <a:ea typeface="+mn-ea"/>
                <a:cs typeface="+mn-cs"/>
              </a:rPr>
              <a:t>Inclusion</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FFFF00"/>
                </a:solidFill>
                <a:effectLst/>
                <a:uLnTx/>
                <a:uFillTx/>
                <a:latin typeface="Century Gothic" panose="020B0502020202020204" pitchFamily="34" charset="0"/>
                <a:ea typeface="+mn-ea"/>
                <a:cs typeface="+mn-cs"/>
              </a:rPr>
              <a:t>Challenge</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7030A0"/>
                </a:solidFill>
                <a:effectLst/>
                <a:uLnTx/>
                <a:uFillTx/>
                <a:latin typeface="Century Gothic" panose="020B0502020202020204" pitchFamily="34" charset="0"/>
                <a:ea typeface="+mn-ea"/>
                <a:cs typeface="+mn-cs"/>
              </a:rPr>
              <a:t>Creativity</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00B050"/>
                </a:solidFill>
                <a:effectLst/>
                <a:uLnTx/>
                <a:uFillTx/>
                <a:latin typeface="Century Gothic" panose="020B0502020202020204" pitchFamily="34" charset="0"/>
                <a:ea typeface="+mn-ea"/>
                <a:cs typeface="+mn-cs"/>
              </a:rPr>
              <a:t>Resilience</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grpSp>
        <p:nvGrpSpPr>
          <p:cNvPr id="6" name="Group 2">
            <a:extLst>
              <a:ext uri="{FF2B5EF4-FFF2-40B4-BE49-F238E27FC236}">
                <a16:creationId xmlns:a16="http://schemas.microsoft.com/office/drawing/2014/main" id="{BFE19332-8FE0-E744-ACE8-C9FCD8F937FC}"/>
              </a:ext>
            </a:extLst>
          </p:cNvPr>
          <p:cNvGrpSpPr>
            <a:grpSpLocks/>
          </p:cNvGrpSpPr>
          <p:nvPr/>
        </p:nvGrpSpPr>
        <p:grpSpPr bwMode="auto">
          <a:xfrm>
            <a:off x="1300866" y="4707819"/>
            <a:ext cx="9958387" cy="1801387"/>
            <a:chOff x="105148873" y="106920552"/>
            <a:chExt cx="9959426" cy="1800453"/>
          </a:xfrm>
        </p:grpSpPr>
        <p:sp>
          <p:nvSpPr>
            <p:cNvPr id="7" name="Rectangle 3">
              <a:extLst>
                <a:ext uri="{FF2B5EF4-FFF2-40B4-BE49-F238E27FC236}">
                  <a16:creationId xmlns:a16="http://schemas.microsoft.com/office/drawing/2014/main" id="{3F007235-8BB0-004F-8D59-023959241CFD}"/>
                </a:ext>
              </a:extLst>
            </p:cNvPr>
            <p:cNvSpPr>
              <a:spLocks noChangeArrowheads="1"/>
            </p:cNvSpPr>
            <p:nvPr/>
          </p:nvSpPr>
          <p:spPr bwMode="auto">
            <a:xfrm>
              <a:off x="112588243" y="106921005"/>
              <a:ext cx="2520000" cy="1800000"/>
            </a:xfrm>
            <a:prstGeom prst="rect">
              <a:avLst/>
            </a:prstGeom>
            <a:solidFill>
              <a:srgbClr val="9900CC"/>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8" name="Rectangle 4">
              <a:extLst>
                <a:ext uri="{FF2B5EF4-FFF2-40B4-BE49-F238E27FC236}">
                  <a16:creationId xmlns:a16="http://schemas.microsoft.com/office/drawing/2014/main" id="{17065347-D82D-F04A-AFB2-623ADECFC820}"/>
                </a:ext>
              </a:extLst>
            </p:cNvPr>
            <p:cNvSpPr>
              <a:spLocks noChangeArrowheads="1"/>
            </p:cNvSpPr>
            <p:nvPr/>
          </p:nvSpPr>
          <p:spPr bwMode="auto">
            <a:xfrm>
              <a:off x="108256277" y="106920552"/>
              <a:ext cx="4320000" cy="1800000"/>
            </a:xfrm>
            <a:prstGeom prst="rect">
              <a:avLst/>
            </a:prstGeom>
            <a:solidFill>
              <a:srgbClr val="92D05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9" name="Rectangle 5">
              <a:extLst>
                <a:ext uri="{FF2B5EF4-FFF2-40B4-BE49-F238E27FC236}">
                  <a16:creationId xmlns:a16="http://schemas.microsoft.com/office/drawing/2014/main" id="{C005A7A4-0F8E-4842-8D9A-3DB7DBE66265}"/>
                </a:ext>
              </a:extLst>
            </p:cNvPr>
            <p:cNvSpPr>
              <a:spLocks noChangeArrowheads="1"/>
            </p:cNvSpPr>
            <p:nvPr/>
          </p:nvSpPr>
          <p:spPr bwMode="auto">
            <a:xfrm>
              <a:off x="106464200" y="106920552"/>
              <a:ext cx="1800381" cy="1800000"/>
            </a:xfrm>
            <a:prstGeom prst="rect">
              <a:avLst/>
            </a:prstGeom>
            <a:solidFill>
              <a:srgbClr val="FFC00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0" name="Rectangle 6">
              <a:extLst>
                <a:ext uri="{FF2B5EF4-FFF2-40B4-BE49-F238E27FC236}">
                  <a16:creationId xmlns:a16="http://schemas.microsoft.com/office/drawing/2014/main" id="{36013E9C-A9E4-3F4D-9EB1-629A4868D56F}"/>
                </a:ext>
              </a:extLst>
            </p:cNvPr>
            <p:cNvSpPr>
              <a:spLocks noChangeArrowheads="1"/>
            </p:cNvSpPr>
            <p:nvPr/>
          </p:nvSpPr>
          <p:spPr bwMode="auto">
            <a:xfrm>
              <a:off x="105160652" y="106920552"/>
              <a:ext cx="1440000" cy="1800453"/>
            </a:xfrm>
            <a:prstGeom prst="rect">
              <a:avLst/>
            </a:prstGeom>
            <a:solidFill>
              <a:srgbClr val="D9D9D9"/>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1" name="Text Box 7">
              <a:extLst>
                <a:ext uri="{FF2B5EF4-FFF2-40B4-BE49-F238E27FC236}">
                  <a16:creationId xmlns:a16="http://schemas.microsoft.com/office/drawing/2014/main" id="{3A7BA3F6-97CE-F843-92CE-086DDD8B6367}"/>
                </a:ext>
              </a:extLst>
            </p:cNvPr>
            <p:cNvSpPr txBox="1">
              <a:spLocks noChangeArrowheads="1"/>
            </p:cNvSpPr>
            <p:nvPr/>
          </p:nvSpPr>
          <p:spPr bwMode="auto">
            <a:xfrm>
              <a:off x="108802510" y="106970763"/>
              <a:ext cx="3246421" cy="87630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24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Learning Zone</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2" name="Text Box 8">
              <a:extLst>
                <a:ext uri="{FF2B5EF4-FFF2-40B4-BE49-F238E27FC236}">
                  <a16:creationId xmlns:a16="http://schemas.microsoft.com/office/drawing/2014/main" id="{616D75BC-0E98-E746-827F-27578161A73D}"/>
                </a:ext>
              </a:extLst>
            </p:cNvPr>
            <p:cNvSpPr txBox="1">
              <a:spLocks noChangeArrowheads="1"/>
            </p:cNvSpPr>
            <p:nvPr/>
          </p:nvSpPr>
          <p:spPr bwMode="auto">
            <a:xfrm>
              <a:off x="105284477" y="106970763"/>
              <a:ext cx="1228725" cy="876300"/>
            </a:xfrm>
            <a:prstGeom prst="rect">
              <a:avLst/>
            </a:prstGeom>
            <a:solidFill>
              <a:srgbClr val="D9D9D9"/>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Fear Zone</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Text Box 9">
              <a:extLst>
                <a:ext uri="{FF2B5EF4-FFF2-40B4-BE49-F238E27FC236}">
                  <a16:creationId xmlns:a16="http://schemas.microsoft.com/office/drawing/2014/main" id="{3B3DF9F3-E3F0-2842-AFF3-CC2031C534AF}"/>
                </a:ext>
              </a:extLst>
            </p:cNvPr>
            <p:cNvSpPr txBox="1">
              <a:spLocks noChangeArrowheads="1"/>
            </p:cNvSpPr>
            <p:nvPr/>
          </p:nvSpPr>
          <p:spPr bwMode="auto">
            <a:xfrm>
              <a:off x="106646552" y="106970763"/>
              <a:ext cx="1533525" cy="876300"/>
            </a:xfrm>
            <a:prstGeom prst="rect">
              <a:avLst/>
            </a:prstGeom>
            <a:solidFill>
              <a:srgbClr val="FFC00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7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Comfort Zone</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 name="Text Box 10">
              <a:extLst>
                <a:ext uri="{FF2B5EF4-FFF2-40B4-BE49-F238E27FC236}">
                  <a16:creationId xmlns:a16="http://schemas.microsoft.com/office/drawing/2014/main" id="{374FBFE3-5BA1-AD4C-8BC4-07096CA4ADE7}"/>
                </a:ext>
              </a:extLst>
            </p:cNvPr>
            <p:cNvSpPr txBox="1">
              <a:spLocks noChangeArrowheads="1"/>
            </p:cNvSpPr>
            <p:nvPr/>
          </p:nvSpPr>
          <p:spPr bwMode="auto">
            <a:xfrm>
              <a:off x="112699639" y="107018890"/>
              <a:ext cx="2303145" cy="697361"/>
            </a:xfrm>
            <a:prstGeom prst="rect">
              <a:avLst/>
            </a:prstGeom>
            <a:solidFill>
              <a:srgbClr val="9900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26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Magic Zone</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cxnSp>
          <p:nvCxnSpPr>
            <p:cNvPr id="15" name="AutoShape 11">
              <a:extLst>
                <a:ext uri="{FF2B5EF4-FFF2-40B4-BE49-F238E27FC236}">
                  <a16:creationId xmlns:a16="http://schemas.microsoft.com/office/drawing/2014/main" id="{276B9DD8-EB6A-D84C-A02E-95DF0C8F6703}"/>
                </a:ext>
              </a:extLst>
            </p:cNvPr>
            <p:cNvCxnSpPr>
              <a:cxnSpLocks noChangeShapeType="1"/>
            </p:cNvCxnSpPr>
            <p:nvPr/>
          </p:nvCxnSpPr>
          <p:spPr bwMode="auto">
            <a:xfrm flipV="1">
              <a:off x="105148873" y="107895660"/>
              <a:ext cx="9948904" cy="28574"/>
            </a:xfrm>
            <a:prstGeom prst="straightConnector1">
              <a:avLst/>
            </a:prstGeom>
            <a:noFill/>
            <a:ln w="254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16" name="Text Box 12">
              <a:extLst>
                <a:ext uri="{FF2B5EF4-FFF2-40B4-BE49-F238E27FC236}">
                  <a16:creationId xmlns:a16="http://schemas.microsoft.com/office/drawing/2014/main" id="{057D6812-E2A4-4B49-82A6-E9F83076C946}"/>
                </a:ext>
              </a:extLst>
            </p:cNvPr>
            <p:cNvSpPr txBox="1">
              <a:spLocks noChangeArrowheads="1"/>
            </p:cNvSpPr>
            <p:nvPr/>
          </p:nvSpPr>
          <p:spPr bwMode="auto">
            <a:xfrm>
              <a:off x="106776702" y="107924234"/>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3</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7" name="Text Box 13">
              <a:extLst>
                <a:ext uri="{FF2B5EF4-FFF2-40B4-BE49-F238E27FC236}">
                  <a16:creationId xmlns:a16="http://schemas.microsoft.com/office/drawing/2014/main" id="{8AA18F27-D996-D448-85C2-A11759DFC7C9}"/>
                </a:ext>
              </a:extLst>
            </p:cNvPr>
            <p:cNvSpPr txBox="1">
              <a:spLocks noChangeArrowheads="1"/>
            </p:cNvSpPr>
            <p:nvPr/>
          </p:nvSpPr>
          <p:spPr bwMode="auto">
            <a:xfrm>
              <a:off x="107870181" y="107924234"/>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8" name="Text Box 14">
              <a:extLst>
                <a:ext uri="{FF2B5EF4-FFF2-40B4-BE49-F238E27FC236}">
                  <a16:creationId xmlns:a16="http://schemas.microsoft.com/office/drawing/2014/main" id="{B294C6B9-42B1-C549-86CC-C22BBAD8179B}"/>
                </a:ext>
              </a:extLst>
            </p:cNvPr>
            <p:cNvSpPr txBox="1">
              <a:spLocks noChangeArrowheads="1"/>
            </p:cNvSpPr>
            <p:nvPr/>
          </p:nvSpPr>
          <p:spPr bwMode="auto">
            <a:xfrm>
              <a:off x="111871224"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8</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9" name="Text Box 15">
              <a:extLst>
                <a:ext uri="{FF2B5EF4-FFF2-40B4-BE49-F238E27FC236}">
                  <a16:creationId xmlns:a16="http://schemas.microsoft.com/office/drawing/2014/main" id="{3999295F-D6E3-6544-9A1D-60ED0800DF59}"/>
                </a:ext>
              </a:extLst>
            </p:cNvPr>
            <p:cNvSpPr txBox="1">
              <a:spLocks noChangeArrowheads="1"/>
            </p:cNvSpPr>
            <p:nvPr/>
          </p:nvSpPr>
          <p:spPr bwMode="auto">
            <a:xfrm>
              <a:off x="114236429" y="107924234"/>
              <a:ext cx="871870" cy="66985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10</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0" name="Text Box 16">
              <a:extLst>
                <a:ext uri="{FF2B5EF4-FFF2-40B4-BE49-F238E27FC236}">
                  <a16:creationId xmlns:a16="http://schemas.microsoft.com/office/drawing/2014/main" id="{12974570-3140-B247-B5DC-79EC54E48B9E}"/>
                </a:ext>
              </a:extLst>
            </p:cNvPr>
            <p:cNvSpPr txBox="1">
              <a:spLocks noChangeArrowheads="1"/>
            </p:cNvSpPr>
            <p:nvPr/>
          </p:nvSpPr>
          <p:spPr bwMode="auto">
            <a:xfrm>
              <a:off x="105255679"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1</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1" name="Text Box 17">
              <a:extLst>
                <a:ext uri="{FF2B5EF4-FFF2-40B4-BE49-F238E27FC236}">
                  <a16:creationId xmlns:a16="http://schemas.microsoft.com/office/drawing/2014/main" id="{35160C71-DD10-B04B-B43C-C3C73F8A51EC}"/>
                </a:ext>
              </a:extLst>
            </p:cNvPr>
            <p:cNvSpPr txBox="1">
              <a:spLocks noChangeArrowheads="1"/>
            </p:cNvSpPr>
            <p:nvPr/>
          </p:nvSpPr>
          <p:spPr bwMode="auto">
            <a:xfrm>
              <a:off x="105926859"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2</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2" name="Text Box 18">
              <a:extLst>
                <a:ext uri="{FF2B5EF4-FFF2-40B4-BE49-F238E27FC236}">
                  <a16:creationId xmlns:a16="http://schemas.microsoft.com/office/drawing/2014/main" id="{AB1866D8-BE0F-F94A-8F35-D6C3D29B3910}"/>
                </a:ext>
              </a:extLst>
            </p:cNvPr>
            <p:cNvSpPr txBox="1">
              <a:spLocks noChangeArrowheads="1"/>
            </p:cNvSpPr>
            <p:nvPr/>
          </p:nvSpPr>
          <p:spPr bwMode="auto">
            <a:xfrm>
              <a:off x="107623518" y="107924234"/>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4</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3" name="Text Box 19">
              <a:extLst>
                <a:ext uri="{FF2B5EF4-FFF2-40B4-BE49-F238E27FC236}">
                  <a16:creationId xmlns:a16="http://schemas.microsoft.com/office/drawing/2014/main" id="{CC0659F7-2F4D-AF4D-B939-3CF64D928AB3}"/>
                </a:ext>
              </a:extLst>
            </p:cNvPr>
            <p:cNvSpPr txBox="1">
              <a:spLocks noChangeArrowheads="1"/>
            </p:cNvSpPr>
            <p:nvPr/>
          </p:nvSpPr>
          <p:spPr bwMode="auto">
            <a:xfrm>
              <a:off x="109686020"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6</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4" name="Text Box 20">
              <a:extLst>
                <a:ext uri="{FF2B5EF4-FFF2-40B4-BE49-F238E27FC236}">
                  <a16:creationId xmlns:a16="http://schemas.microsoft.com/office/drawing/2014/main" id="{E3396940-20AE-9441-AE8B-19CE88269A13}"/>
                </a:ext>
              </a:extLst>
            </p:cNvPr>
            <p:cNvSpPr txBox="1">
              <a:spLocks noChangeArrowheads="1"/>
            </p:cNvSpPr>
            <p:nvPr/>
          </p:nvSpPr>
          <p:spPr bwMode="auto">
            <a:xfrm>
              <a:off x="110791254"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7</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5" name="Text Box 21">
              <a:extLst>
                <a:ext uri="{FF2B5EF4-FFF2-40B4-BE49-F238E27FC236}">
                  <a16:creationId xmlns:a16="http://schemas.microsoft.com/office/drawing/2014/main" id="{323BADEE-DADB-AA41-A76E-1F1B7A721232}"/>
                </a:ext>
              </a:extLst>
            </p:cNvPr>
            <p:cNvSpPr txBox="1">
              <a:spLocks noChangeArrowheads="1"/>
            </p:cNvSpPr>
            <p:nvPr/>
          </p:nvSpPr>
          <p:spPr bwMode="auto">
            <a:xfrm>
              <a:off x="113034724"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9</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6" name="Text Box 22">
              <a:extLst>
                <a:ext uri="{FF2B5EF4-FFF2-40B4-BE49-F238E27FC236}">
                  <a16:creationId xmlns:a16="http://schemas.microsoft.com/office/drawing/2014/main" id="{3E51D896-C0B8-0A46-BF94-1D17AA5CBBBA}"/>
                </a:ext>
              </a:extLst>
            </p:cNvPr>
            <p:cNvSpPr txBox="1">
              <a:spLocks noChangeArrowheads="1"/>
            </p:cNvSpPr>
            <p:nvPr/>
          </p:nvSpPr>
          <p:spPr bwMode="auto">
            <a:xfrm>
              <a:off x="108698574" y="107924235"/>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5</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Tree>
    <p:extLst>
      <p:ext uri="{BB962C8B-B14F-4D97-AF65-F5344CB8AC3E}">
        <p14:creationId xmlns:p14="http://schemas.microsoft.com/office/powerpoint/2010/main" val="58882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6083" y="1037881"/>
            <a:ext cx="8553718" cy="1371600"/>
          </a:xfrm>
        </p:spPr>
        <p:txBody>
          <a:bodyPr>
            <a:normAutofit fontScale="90000"/>
          </a:bodyPr>
          <a:lstStyle/>
          <a:p>
            <a:r>
              <a:rPr lang="en-GB"/>
              <a:t>What have we learnt about programming in computing? </a:t>
            </a:r>
          </a:p>
        </p:txBody>
      </p:sp>
      <p:pic>
        <p:nvPicPr>
          <p:cNvPr id="5" name="Picture 5" descr="A picture containing clipart&#10;&#10;Description automatically generated">
            <a:extLst>
              <a:ext uri="{FF2B5EF4-FFF2-40B4-BE49-F238E27FC236}">
                <a16:creationId xmlns:a16="http://schemas.microsoft.com/office/drawing/2014/main" id="{063E2DF8-9C3B-44D3-877E-7DC4E50C2BD0}"/>
              </a:ext>
            </a:extLst>
          </p:cNvPr>
          <p:cNvPicPr>
            <a:picLocks noGrp="1" noChangeAspect="1"/>
          </p:cNvPicPr>
          <p:nvPr>
            <p:ph idx="1"/>
          </p:nvPr>
        </p:nvPicPr>
        <p:blipFill>
          <a:blip r:embed="rId2"/>
          <a:stretch>
            <a:fillRect/>
          </a:stretch>
        </p:blipFill>
        <p:spPr>
          <a:xfrm>
            <a:off x="10088053" y="2855900"/>
            <a:ext cx="1504950" cy="1304925"/>
          </a:xfrm>
        </p:spPr>
      </p:pic>
      <p:pic>
        <p:nvPicPr>
          <p:cNvPr id="4" name="Picture 6" descr="A picture containing text, clipart&#10;&#10;Description automatically generated">
            <a:extLst>
              <a:ext uri="{FF2B5EF4-FFF2-40B4-BE49-F238E27FC236}">
                <a16:creationId xmlns:a16="http://schemas.microsoft.com/office/drawing/2014/main" id="{6CBFADB1-31CA-45B0-B544-3B01C3798600}"/>
              </a:ext>
            </a:extLst>
          </p:cNvPr>
          <p:cNvPicPr>
            <a:picLocks noChangeAspect="1"/>
          </p:cNvPicPr>
          <p:nvPr/>
        </p:nvPicPr>
        <p:blipFill>
          <a:blip r:embed="rId3"/>
          <a:stretch>
            <a:fillRect/>
          </a:stretch>
        </p:blipFill>
        <p:spPr>
          <a:xfrm>
            <a:off x="9753728" y="247306"/>
            <a:ext cx="2162175" cy="2162175"/>
          </a:xfrm>
          <a:prstGeom prst="rect">
            <a:avLst/>
          </a:prstGeom>
        </p:spPr>
      </p:pic>
    </p:spTree>
    <p:extLst>
      <p:ext uri="{BB962C8B-B14F-4D97-AF65-F5344CB8AC3E}">
        <p14:creationId xmlns:p14="http://schemas.microsoft.com/office/powerpoint/2010/main" val="1778408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574E9-D6F6-FF38-C40A-E20AF0CFA7E2}"/>
              </a:ext>
            </a:extLst>
          </p:cNvPr>
          <p:cNvSpPr>
            <a:spLocks noGrp="1"/>
          </p:cNvSpPr>
          <p:nvPr>
            <p:ph type="title"/>
          </p:nvPr>
        </p:nvSpPr>
        <p:spPr/>
        <p:txBody>
          <a:bodyPr/>
          <a:lstStyle/>
          <a:p>
            <a:r>
              <a:rPr lang="en-US"/>
              <a:t>How is programming used in DT? </a:t>
            </a:r>
          </a:p>
        </p:txBody>
      </p:sp>
      <p:pic>
        <p:nvPicPr>
          <p:cNvPr id="1026" name="Picture 2" descr="Traffic light - Wikipedia">
            <a:extLst>
              <a:ext uri="{FF2B5EF4-FFF2-40B4-BE49-F238E27FC236}">
                <a16:creationId xmlns:a16="http://schemas.microsoft.com/office/drawing/2014/main" id="{63053A77-A1EA-85FA-7913-E1003BC786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955" y="2014194"/>
            <a:ext cx="2463800" cy="32893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est luxury electric cars of 2024 | CAR Magazine">
            <a:extLst>
              <a:ext uri="{FF2B5EF4-FFF2-40B4-BE49-F238E27FC236}">
                <a16:creationId xmlns:a16="http://schemas.microsoft.com/office/drawing/2014/main" id="{8304A2E4-0FFE-BC1F-F6BE-2560DD99B0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4527" y="2419350"/>
            <a:ext cx="3556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hat Is Smart TV? Best Smart TVs For 2024 - Which?">
            <a:extLst>
              <a:ext uri="{FF2B5EF4-FFF2-40B4-BE49-F238E27FC236}">
                <a16:creationId xmlns:a16="http://schemas.microsoft.com/office/drawing/2014/main" id="{2227D37B-6AA1-BD38-7BFF-415609A605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34300" y="2552700"/>
            <a:ext cx="403860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A picture containing clipart&#10;&#10;Description automatically generated">
            <a:extLst>
              <a:ext uri="{FF2B5EF4-FFF2-40B4-BE49-F238E27FC236}">
                <a16:creationId xmlns:a16="http://schemas.microsoft.com/office/drawing/2014/main" id="{207EA8F1-E6ED-9291-0CFC-E82DF52A0E44}"/>
              </a:ext>
            </a:extLst>
          </p:cNvPr>
          <p:cNvPicPr>
            <a:picLocks noGrp="1" noChangeAspect="1"/>
          </p:cNvPicPr>
          <p:nvPr>
            <p:ph idx="1"/>
          </p:nvPr>
        </p:nvPicPr>
        <p:blipFill>
          <a:blip r:embed="rId5"/>
          <a:stretch>
            <a:fillRect/>
          </a:stretch>
        </p:blipFill>
        <p:spPr>
          <a:xfrm>
            <a:off x="10103818" y="5110506"/>
            <a:ext cx="1504950" cy="1304925"/>
          </a:xfrm>
        </p:spPr>
      </p:pic>
    </p:spTree>
    <p:extLst>
      <p:ext uri="{BB962C8B-B14F-4D97-AF65-F5344CB8AC3E}">
        <p14:creationId xmlns:p14="http://schemas.microsoft.com/office/powerpoint/2010/main" val="1919121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B043A-0023-97E7-BF5B-B41061892D09}"/>
              </a:ext>
            </a:extLst>
          </p:cNvPr>
          <p:cNvSpPr>
            <a:spLocks noGrp="1"/>
          </p:cNvSpPr>
          <p:nvPr>
            <p:ph type="title"/>
          </p:nvPr>
        </p:nvSpPr>
        <p:spPr>
          <a:xfrm>
            <a:off x="1066800" y="1182414"/>
            <a:ext cx="10058400" cy="1371600"/>
          </a:xfrm>
        </p:spPr>
        <p:txBody>
          <a:bodyPr>
            <a:normAutofit fontScale="90000"/>
          </a:bodyPr>
          <a:lstStyle/>
          <a:p>
            <a:r>
              <a:rPr lang="en-US"/>
              <a:t>Your task: Create a list in your book of all of the different items in a house that use programming. </a:t>
            </a:r>
          </a:p>
        </p:txBody>
      </p:sp>
      <p:pic>
        <p:nvPicPr>
          <p:cNvPr id="4" name="Picture 6" descr="What Is Smart TV? Best Smart TVs For 2024 - Which?">
            <a:extLst>
              <a:ext uri="{FF2B5EF4-FFF2-40B4-BE49-F238E27FC236}">
                <a16:creationId xmlns:a16="http://schemas.microsoft.com/office/drawing/2014/main" id="{EDA1A8A0-60D6-239E-C602-982010F815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9348" y="3656286"/>
            <a:ext cx="403860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Best luxury electric cars of 2024 | CAR Magazine">
            <a:extLst>
              <a:ext uri="{FF2B5EF4-FFF2-40B4-BE49-F238E27FC236}">
                <a16:creationId xmlns:a16="http://schemas.microsoft.com/office/drawing/2014/main" id="{19750F0D-0666-3D33-9BEB-64B3CC7887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6653" y="3389586"/>
            <a:ext cx="355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727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BB8C4-D5CE-8593-B658-A91C1E22E4AF}"/>
              </a:ext>
            </a:extLst>
          </p:cNvPr>
          <p:cNvSpPr>
            <a:spLocks noGrp="1"/>
          </p:cNvSpPr>
          <p:nvPr>
            <p:ph type="title"/>
          </p:nvPr>
        </p:nvSpPr>
        <p:spPr/>
        <p:txBody>
          <a:bodyPr>
            <a:normAutofit fontScale="90000"/>
          </a:bodyPr>
          <a:lstStyle/>
          <a:p>
            <a:r>
              <a:rPr lang="en-US"/>
              <a:t>This is a programmable object that we </a:t>
            </a:r>
            <a:r>
              <a:rPr lang="en-US" dirty="0"/>
              <a:t>should all </a:t>
            </a:r>
            <a:r>
              <a:rPr lang="en-US" dirty="0" err="1"/>
              <a:t>recognise</a:t>
            </a:r>
            <a:r>
              <a:rPr lang="en-US" dirty="0"/>
              <a:t>: </a:t>
            </a:r>
          </a:p>
        </p:txBody>
      </p:sp>
      <p:sp>
        <p:nvSpPr>
          <p:cNvPr id="3" name="Content Placeholder 2">
            <a:extLst>
              <a:ext uri="{FF2B5EF4-FFF2-40B4-BE49-F238E27FC236}">
                <a16:creationId xmlns:a16="http://schemas.microsoft.com/office/drawing/2014/main" id="{73FF35D5-A08D-0CEE-A838-81520234BEAA}"/>
              </a:ext>
            </a:extLst>
          </p:cNvPr>
          <p:cNvSpPr>
            <a:spLocks noGrp="1"/>
          </p:cNvSpPr>
          <p:nvPr>
            <p:ph idx="1"/>
          </p:nvPr>
        </p:nvSpPr>
        <p:spPr/>
        <p:txBody>
          <a:bodyPr vert="horz" lIns="91440" tIns="45720" rIns="91440" bIns="45720" rtlCol="0" anchor="t">
            <a:normAutofit/>
          </a:bodyPr>
          <a:lstStyle/>
          <a:p>
            <a:r>
              <a:rPr lang="en-US" dirty="0"/>
              <a:t>A </a:t>
            </a:r>
            <a:r>
              <a:rPr lang="en-US" dirty="0" err="1"/>
              <a:t>Beebot</a:t>
            </a:r>
            <a:r>
              <a:rPr lang="en-US" dirty="0"/>
              <a:t>!</a:t>
            </a:r>
          </a:p>
        </p:txBody>
      </p:sp>
      <p:pic>
        <p:nvPicPr>
          <p:cNvPr id="5" name="Picture 4" descr="A cartoon bee with buttons&#10;&#10;Description automatically generated">
            <a:extLst>
              <a:ext uri="{FF2B5EF4-FFF2-40B4-BE49-F238E27FC236}">
                <a16:creationId xmlns:a16="http://schemas.microsoft.com/office/drawing/2014/main" id="{1FBCDFC6-D523-43C6-6ED6-862C5F5ECDE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03764" y="2868614"/>
            <a:ext cx="2784475" cy="335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6832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BB8C4-D5CE-8593-B658-A91C1E22E4AF}"/>
              </a:ext>
            </a:extLst>
          </p:cNvPr>
          <p:cNvSpPr>
            <a:spLocks noGrp="1"/>
          </p:cNvSpPr>
          <p:nvPr>
            <p:ph type="title"/>
          </p:nvPr>
        </p:nvSpPr>
        <p:spPr>
          <a:xfrm>
            <a:off x="1066800" y="642593"/>
            <a:ext cx="10058400" cy="2178983"/>
          </a:xfrm>
        </p:spPr>
        <p:txBody>
          <a:bodyPr>
            <a:normAutofit/>
          </a:bodyPr>
          <a:lstStyle/>
          <a:p>
            <a:r>
              <a:rPr lang="en-US"/>
              <a:t>What are the benefits of being able to </a:t>
            </a:r>
            <a:r>
              <a:rPr lang="en-US" err="1"/>
              <a:t>programme</a:t>
            </a:r>
            <a:r>
              <a:rPr lang="en-US"/>
              <a:t> a toy? </a:t>
            </a:r>
          </a:p>
        </p:txBody>
      </p:sp>
      <p:sp>
        <p:nvSpPr>
          <p:cNvPr id="3" name="Content Placeholder 2">
            <a:extLst>
              <a:ext uri="{FF2B5EF4-FFF2-40B4-BE49-F238E27FC236}">
                <a16:creationId xmlns:a16="http://schemas.microsoft.com/office/drawing/2014/main" id="{73FF35D5-A08D-0CEE-A838-81520234BEAA}"/>
              </a:ext>
            </a:extLst>
          </p:cNvPr>
          <p:cNvSpPr>
            <a:spLocks noGrp="1"/>
          </p:cNvSpPr>
          <p:nvPr>
            <p:ph idx="1"/>
          </p:nvPr>
        </p:nvSpPr>
        <p:spPr/>
        <p:txBody>
          <a:bodyPr/>
          <a:lstStyle/>
          <a:p>
            <a:endParaRPr lang="en-US"/>
          </a:p>
        </p:txBody>
      </p:sp>
      <p:pic>
        <p:nvPicPr>
          <p:cNvPr id="4" name="Picture 5" descr="A picture containing clipart&#10;&#10;Description automatically generated">
            <a:extLst>
              <a:ext uri="{FF2B5EF4-FFF2-40B4-BE49-F238E27FC236}">
                <a16:creationId xmlns:a16="http://schemas.microsoft.com/office/drawing/2014/main" id="{32FAD5F1-478B-8996-8CCE-57B54F795FE8}"/>
              </a:ext>
            </a:extLst>
          </p:cNvPr>
          <p:cNvPicPr>
            <a:picLocks noChangeAspect="1"/>
          </p:cNvPicPr>
          <p:nvPr/>
        </p:nvPicPr>
        <p:blipFill>
          <a:blip r:embed="rId2"/>
          <a:stretch>
            <a:fillRect/>
          </a:stretch>
        </p:blipFill>
        <p:spPr>
          <a:xfrm>
            <a:off x="10103818" y="5110506"/>
            <a:ext cx="1504950" cy="1304925"/>
          </a:xfrm>
          <a:prstGeom prst="rect">
            <a:avLst/>
          </a:prstGeom>
        </p:spPr>
      </p:pic>
    </p:spTree>
    <p:extLst>
      <p:ext uri="{BB962C8B-B14F-4D97-AF65-F5344CB8AC3E}">
        <p14:creationId xmlns:p14="http://schemas.microsoft.com/office/powerpoint/2010/main" val="979628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8BF01-B4FD-4EDC-9A87-3CAD795230F6}"/>
              </a:ext>
            </a:extLst>
          </p:cNvPr>
          <p:cNvSpPr>
            <a:spLocks noGrp="1"/>
          </p:cNvSpPr>
          <p:nvPr>
            <p:ph type="title"/>
          </p:nvPr>
        </p:nvSpPr>
        <p:spPr>
          <a:xfrm>
            <a:off x="1066800" y="642594"/>
            <a:ext cx="10058400" cy="3589772"/>
          </a:xfrm>
        </p:spPr>
        <p:txBody>
          <a:bodyPr>
            <a:normAutofit/>
          </a:bodyPr>
          <a:lstStyle/>
          <a:p>
            <a:r>
              <a:rPr lang="en-US"/>
              <a:t>Have you thought of any different objects in your house that are programmable? </a:t>
            </a:r>
            <a:br>
              <a:rPr lang="en-US"/>
            </a:br>
            <a:br>
              <a:rPr lang="en-US"/>
            </a:br>
            <a:r>
              <a:rPr lang="en-US"/>
              <a:t>Add them to your list! </a:t>
            </a:r>
          </a:p>
        </p:txBody>
      </p:sp>
      <p:pic>
        <p:nvPicPr>
          <p:cNvPr id="4" name="Picture 5" descr="A picture containing clipart&#10;&#10;Description automatically generated">
            <a:extLst>
              <a:ext uri="{FF2B5EF4-FFF2-40B4-BE49-F238E27FC236}">
                <a16:creationId xmlns:a16="http://schemas.microsoft.com/office/drawing/2014/main" id="{2CBFAD91-C47D-3C36-9560-412FA1F95622}"/>
              </a:ext>
            </a:extLst>
          </p:cNvPr>
          <p:cNvPicPr>
            <a:picLocks noChangeAspect="1"/>
          </p:cNvPicPr>
          <p:nvPr/>
        </p:nvPicPr>
        <p:blipFill>
          <a:blip r:embed="rId2"/>
          <a:stretch>
            <a:fillRect/>
          </a:stretch>
        </p:blipFill>
        <p:spPr>
          <a:xfrm>
            <a:off x="10103818" y="5110506"/>
            <a:ext cx="1504950" cy="1304925"/>
          </a:xfrm>
          <a:prstGeom prst="rect">
            <a:avLst/>
          </a:prstGeom>
        </p:spPr>
      </p:pic>
    </p:spTree>
    <p:extLst>
      <p:ext uri="{BB962C8B-B14F-4D97-AF65-F5344CB8AC3E}">
        <p14:creationId xmlns:p14="http://schemas.microsoft.com/office/powerpoint/2010/main" val="3705751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9D017-12B4-AC28-20B6-2F71DDEBCC8E}"/>
              </a:ext>
            </a:extLst>
          </p:cNvPr>
          <p:cNvSpPr>
            <a:spLocks noGrp="1"/>
          </p:cNvSpPr>
          <p:nvPr>
            <p:ph type="title"/>
          </p:nvPr>
        </p:nvSpPr>
        <p:spPr>
          <a:xfrm>
            <a:off x="1066800" y="642593"/>
            <a:ext cx="8230550" cy="3931919"/>
          </a:xfrm>
        </p:spPr>
        <p:txBody>
          <a:bodyPr/>
          <a:lstStyle/>
          <a:p>
            <a:r>
              <a:rPr lang="en-US"/>
              <a:t>What are inputs and outputs? </a:t>
            </a:r>
          </a:p>
        </p:txBody>
      </p:sp>
      <p:pic>
        <p:nvPicPr>
          <p:cNvPr id="4" name="Picture 5" descr="A picture containing clipart&#10;&#10;Description automatically generated">
            <a:extLst>
              <a:ext uri="{FF2B5EF4-FFF2-40B4-BE49-F238E27FC236}">
                <a16:creationId xmlns:a16="http://schemas.microsoft.com/office/drawing/2014/main" id="{7EA1D190-6899-2C45-3167-604A6AF77703}"/>
              </a:ext>
            </a:extLst>
          </p:cNvPr>
          <p:cNvPicPr>
            <a:picLocks noChangeAspect="1"/>
          </p:cNvPicPr>
          <p:nvPr/>
        </p:nvPicPr>
        <p:blipFill>
          <a:blip r:embed="rId2"/>
          <a:stretch>
            <a:fillRect/>
          </a:stretch>
        </p:blipFill>
        <p:spPr>
          <a:xfrm>
            <a:off x="10088053" y="2855900"/>
            <a:ext cx="1504950" cy="1304925"/>
          </a:xfrm>
          <a:prstGeom prst="rect">
            <a:avLst/>
          </a:prstGeom>
        </p:spPr>
      </p:pic>
      <p:pic>
        <p:nvPicPr>
          <p:cNvPr id="5" name="Picture 6" descr="A picture containing text, clipart&#10;&#10;Description automatically generated">
            <a:extLst>
              <a:ext uri="{FF2B5EF4-FFF2-40B4-BE49-F238E27FC236}">
                <a16:creationId xmlns:a16="http://schemas.microsoft.com/office/drawing/2014/main" id="{0B1D79EC-81D1-CCC2-19DB-51863A26D00E}"/>
              </a:ext>
            </a:extLst>
          </p:cNvPr>
          <p:cNvPicPr>
            <a:picLocks noChangeAspect="1"/>
          </p:cNvPicPr>
          <p:nvPr/>
        </p:nvPicPr>
        <p:blipFill>
          <a:blip r:embed="rId3"/>
          <a:stretch>
            <a:fillRect/>
          </a:stretch>
        </p:blipFill>
        <p:spPr>
          <a:xfrm>
            <a:off x="9753728" y="247306"/>
            <a:ext cx="2162175" cy="2162175"/>
          </a:xfrm>
          <a:prstGeom prst="rect">
            <a:avLst/>
          </a:prstGeom>
        </p:spPr>
      </p:pic>
    </p:spTree>
    <p:extLst>
      <p:ext uri="{BB962C8B-B14F-4D97-AF65-F5344CB8AC3E}">
        <p14:creationId xmlns:p14="http://schemas.microsoft.com/office/powerpoint/2010/main" val="31605903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4A4EE-140D-DBF7-B4CE-015913298AA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0E15607-6D94-0C79-05A2-EB13D114BFBB}"/>
              </a:ext>
            </a:extLst>
          </p:cNvPr>
          <p:cNvSpPr>
            <a:spLocks noGrp="1"/>
          </p:cNvSpPr>
          <p:nvPr>
            <p:ph idx="1"/>
          </p:nvPr>
        </p:nvSpPr>
        <p:spPr/>
        <p:txBody>
          <a:bodyPr vert="horz" lIns="91440" tIns="45720" rIns="91440" bIns="45720" rtlCol="0" anchor="t">
            <a:normAutofit/>
          </a:bodyPr>
          <a:lstStyle/>
          <a:p>
            <a:r>
              <a:rPr lang="en-US" sz="2800"/>
              <a:t>Input devices are controlled by the users.</a:t>
            </a:r>
          </a:p>
          <a:p>
            <a:pPr>
              <a:buClr>
                <a:srgbClr val="262626"/>
              </a:buClr>
            </a:pPr>
            <a:endParaRPr lang="en-US" sz="2800"/>
          </a:p>
          <a:p>
            <a:pPr>
              <a:buClr>
                <a:srgbClr val="262626"/>
              </a:buClr>
            </a:pPr>
            <a:r>
              <a:rPr lang="en-US" sz="2800"/>
              <a:t>Output devices are controlled by computers.</a:t>
            </a:r>
          </a:p>
          <a:p>
            <a:pPr>
              <a:buClr>
                <a:srgbClr val="262626"/>
              </a:buClr>
            </a:pPr>
            <a:endParaRPr lang="en-US" sz="2800"/>
          </a:p>
          <a:p>
            <a:pPr>
              <a:buClr>
                <a:srgbClr val="262626"/>
              </a:buClr>
            </a:pPr>
            <a:endParaRPr lang="en-US" sz="2800"/>
          </a:p>
          <a:p>
            <a:pPr>
              <a:buClr>
                <a:srgbClr val="262626"/>
              </a:buClr>
            </a:pPr>
            <a:endParaRPr lang="en-US"/>
          </a:p>
          <a:p>
            <a:pPr>
              <a:buClr>
                <a:srgbClr val="262626"/>
              </a:buClr>
            </a:pPr>
            <a:endParaRPr lang="en-US"/>
          </a:p>
        </p:txBody>
      </p:sp>
    </p:spTree>
    <p:extLst>
      <p:ext uri="{BB962C8B-B14F-4D97-AF65-F5344CB8AC3E}">
        <p14:creationId xmlns:p14="http://schemas.microsoft.com/office/powerpoint/2010/main" val="3146131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F0870-34A1-E9C4-CC06-0D84B749FB46}"/>
              </a:ext>
            </a:extLst>
          </p:cNvPr>
          <p:cNvSpPr>
            <a:spLocks noGrp="1"/>
          </p:cNvSpPr>
          <p:nvPr>
            <p:ph type="title"/>
          </p:nvPr>
        </p:nvSpPr>
        <p:spPr/>
        <p:txBody>
          <a:bodyPr>
            <a:normAutofit fontScale="90000"/>
          </a:bodyPr>
          <a:lstStyle/>
          <a:p>
            <a:r>
              <a:rPr lang="en-US" dirty="0"/>
              <a:t>Your task: Label the input and outputs for these devices</a:t>
            </a:r>
            <a:r>
              <a:rPr lang="en-US"/>
              <a:t> (on your sheet). Then stick it in your D&amp;T book. </a:t>
            </a:r>
          </a:p>
        </p:txBody>
      </p:sp>
      <p:pic>
        <p:nvPicPr>
          <p:cNvPr id="4" name="Picture 3">
            <a:extLst>
              <a:ext uri="{FF2B5EF4-FFF2-40B4-BE49-F238E27FC236}">
                <a16:creationId xmlns:a16="http://schemas.microsoft.com/office/drawing/2014/main" id="{71853AA5-8FF5-38BB-B712-321A794C3FF3}"/>
              </a:ext>
            </a:extLst>
          </p:cNvPr>
          <p:cNvPicPr>
            <a:picLocks noChangeAspect="1"/>
          </p:cNvPicPr>
          <p:nvPr/>
        </p:nvPicPr>
        <p:blipFill>
          <a:blip r:embed="rId2"/>
          <a:stretch>
            <a:fillRect/>
          </a:stretch>
        </p:blipFill>
        <p:spPr>
          <a:xfrm>
            <a:off x="2209800" y="2413336"/>
            <a:ext cx="7061200" cy="3948132"/>
          </a:xfrm>
          <a:prstGeom prst="rect">
            <a:avLst/>
          </a:prstGeom>
        </p:spPr>
      </p:pic>
    </p:spTree>
    <p:extLst>
      <p:ext uri="{BB962C8B-B14F-4D97-AF65-F5344CB8AC3E}">
        <p14:creationId xmlns:p14="http://schemas.microsoft.com/office/powerpoint/2010/main" val="17373968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26261-CC35-F52E-5501-4C612C80E838}"/>
              </a:ext>
            </a:extLst>
          </p:cNvPr>
          <p:cNvSpPr>
            <a:spLocks noGrp="1"/>
          </p:cNvSpPr>
          <p:nvPr>
            <p:ph type="title"/>
          </p:nvPr>
        </p:nvSpPr>
        <p:spPr/>
        <p:txBody>
          <a:bodyPr/>
          <a:lstStyle/>
          <a:p>
            <a:r>
              <a:rPr lang="en-US"/>
              <a:t>Purple pen time!</a:t>
            </a:r>
          </a:p>
        </p:txBody>
      </p:sp>
      <p:sp>
        <p:nvSpPr>
          <p:cNvPr id="3" name="Content Placeholder 2">
            <a:extLst>
              <a:ext uri="{FF2B5EF4-FFF2-40B4-BE49-F238E27FC236}">
                <a16:creationId xmlns:a16="http://schemas.microsoft.com/office/drawing/2014/main" id="{9E7717C2-56C5-5FE0-E885-4BF95612A404}"/>
              </a:ext>
            </a:extLst>
          </p:cNvPr>
          <p:cNvSpPr>
            <a:spLocks noGrp="1"/>
          </p:cNvSpPr>
          <p:nvPr>
            <p:ph idx="1"/>
          </p:nvPr>
        </p:nvSpPr>
        <p:spPr/>
        <p:txBody>
          <a:bodyPr vert="horz" lIns="91440" tIns="45720" rIns="91440" bIns="45720" rtlCol="0" anchor="t">
            <a:normAutofit/>
          </a:bodyPr>
          <a:lstStyle/>
          <a:p>
            <a:r>
              <a:rPr lang="en-US" sz="2800"/>
              <a:t>Input devices are a mouse, a microphone, a keyboard.</a:t>
            </a:r>
          </a:p>
          <a:p>
            <a:pPr>
              <a:buClr>
                <a:srgbClr val="262626"/>
              </a:buClr>
            </a:pPr>
            <a:endParaRPr lang="en-US" sz="2800"/>
          </a:p>
          <a:p>
            <a:pPr>
              <a:buClr>
                <a:srgbClr val="262626"/>
              </a:buClr>
            </a:pPr>
            <a:r>
              <a:rPr lang="en-US" sz="2800"/>
              <a:t>Output devices are monitors, printers, headphones.</a:t>
            </a:r>
          </a:p>
          <a:p>
            <a:pPr>
              <a:buClr>
                <a:srgbClr val="262626"/>
              </a:buClr>
            </a:pPr>
            <a:endParaRPr lang="en-US" sz="2800"/>
          </a:p>
          <a:p>
            <a:pPr>
              <a:buClr>
                <a:srgbClr val="262626"/>
              </a:buClr>
            </a:pPr>
            <a:r>
              <a:rPr lang="en-US" sz="2800"/>
              <a:t>Hard drives are both input and output devices. </a:t>
            </a:r>
          </a:p>
          <a:p>
            <a:pPr>
              <a:buClr>
                <a:srgbClr val="262626"/>
              </a:buClr>
            </a:pPr>
            <a:endParaRPr lang="en-US"/>
          </a:p>
        </p:txBody>
      </p:sp>
    </p:spTree>
    <p:extLst>
      <p:ext uri="{BB962C8B-B14F-4D97-AF65-F5344CB8AC3E}">
        <p14:creationId xmlns:p14="http://schemas.microsoft.com/office/powerpoint/2010/main" val="532211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BD8E5-AFD4-6849-951E-A55039CCE54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496E947-1DBB-BC37-28EF-C91AA2B86B9E}"/>
              </a:ext>
            </a:extLst>
          </p:cNvPr>
          <p:cNvSpPr>
            <a:spLocks noGrp="1"/>
          </p:cNvSpPr>
          <p:nvPr>
            <p:ph idx="1"/>
          </p:nvPr>
        </p:nvSpPr>
        <p:spPr/>
        <p:txBody>
          <a:bodyPr/>
          <a:lstStyle/>
          <a:p>
            <a:endParaRPr lang="en-US"/>
          </a:p>
        </p:txBody>
      </p:sp>
      <p:sp>
        <p:nvSpPr>
          <p:cNvPr id="4" name="Cloud Callout 3">
            <a:extLst>
              <a:ext uri="{FF2B5EF4-FFF2-40B4-BE49-F238E27FC236}">
                <a16:creationId xmlns:a16="http://schemas.microsoft.com/office/drawing/2014/main" id="{B5388BE6-407C-B6AC-D669-C999F2E1B094}"/>
              </a:ext>
            </a:extLst>
          </p:cNvPr>
          <p:cNvSpPr/>
          <p:nvPr/>
        </p:nvSpPr>
        <p:spPr>
          <a:xfrm>
            <a:off x="365760" y="365760"/>
            <a:ext cx="11416937" cy="5852160"/>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a:t>Why is it important to think about inputs and outputs when designing something using electricity? </a:t>
            </a:r>
          </a:p>
        </p:txBody>
      </p:sp>
      <p:pic>
        <p:nvPicPr>
          <p:cNvPr id="5" name="Picture 5" descr="A picture containing clipart&#10;&#10;Description automatically generated">
            <a:extLst>
              <a:ext uri="{FF2B5EF4-FFF2-40B4-BE49-F238E27FC236}">
                <a16:creationId xmlns:a16="http://schemas.microsoft.com/office/drawing/2014/main" id="{D6926A69-CF2F-D159-06F7-6868707D7D8C}"/>
              </a:ext>
            </a:extLst>
          </p:cNvPr>
          <p:cNvPicPr>
            <a:picLocks noChangeAspect="1"/>
          </p:cNvPicPr>
          <p:nvPr/>
        </p:nvPicPr>
        <p:blipFill>
          <a:blip r:embed="rId2"/>
          <a:stretch>
            <a:fillRect/>
          </a:stretch>
        </p:blipFill>
        <p:spPr>
          <a:xfrm>
            <a:off x="10273393" y="4819041"/>
            <a:ext cx="1504950" cy="1304925"/>
          </a:xfrm>
          <a:prstGeom prst="rect">
            <a:avLst/>
          </a:prstGeom>
        </p:spPr>
      </p:pic>
    </p:spTree>
    <p:extLst>
      <p:ext uri="{BB962C8B-B14F-4D97-AF65-F5344CB8AC3E}">
        <p14:creationId xmlns:p14="http://schemas.microsoft.com/office/powerpoint/2010/main" val="9737935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24400" y="2175937"/>
            <a:ext cx="5905894" cy="2506125"/>
          </a:xfrm>
        </p:spPr>
        <p:txBody>
          <a:bodyPr/>
          <a:lstStyle/>
          <a:p>
            <a:r>
              <a:rPr lang="en-GB" sz="6000"/>
              <a:t>D&amp;T</a:t>
            </a:r>
          </a:p>
        </p:txBody>
      </p:sp>
      <p:pic>
        <p:nvPicPr>
          <p:cNvPr id="4" name="Picture 4" descr="Logo&#10;&#10;Description automatically generated">
            <a:extLst>
              <a:ext uri="{FF2B5EF4-FFF2-40B4-BE49-F238E27FC236}">
                <a16:creationId xmlns:a16="http://schemas.microsoft.com/office/drawing/2014/main" id="{C97756EB-EE99-46D8-A2D7-393B9AB9038A}"/>
              </a:ext>
            </a:extLst>
          </p:cNvPr>
          <p:cNvPicPr>
            <a:picLocks noChangeAspect="1"/>
          </p:cNvPicPr>
          <p:nvPr/>
        </p:nvPicPr>
        <p:blipFill>
          <a:blip r:embed="rId2"/>
          <a:stretch>
            <a:fillRect/>
          </a:stretch>
        </p:blipFill>
        <p:spPr>
          <a:xfrm>
            <a:off x="1562100" y="1859280"/>
            <a:ext cx="2743200" cy="2819400"/>
          </a:xfrm>
          <a:prstGeom prst="rect">
            <a:avLst/>
          </a:prstGeom>
        </p:spPr>
      </p:pic>
    </p:spTree>
    <p:extLst>
      <p:ext uri="{BB962C8B-B14F-4D97-AF65-F5344CB8AC3E}">
        <p14:creationId xmlns:p14="http://schemas.microsoft.com/office/powerpoint/2010/main" val="3676460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312" y="1314325"/>
            <a:ext cx="10058400" cy="1800934"/>
          </a:xfrm>
        </p:spPr>
        <p:txBody>
          <a:bodyPr>
            <a:normAutofit/>
          </a:bodyPr>
          <a:lstStyle/>
          <a:p>
            <a:r>
              <a:rPr lang="en-GB" sz="4400" u="sng" kern="0">
                <a:solidFill>
                  <a:srgbClr val="FFC000"/>
                </a:solidFill>
                <a:effectLst/>
                <a:latin typeface="Century Gothic" panose="020B0502020202020204" pitchFamily="34" charset="0"/>
                <a:ea typeface="Calibri" panose="020F0502020204030204" pitchFamily="34" charset="0"/>
                <a:cs typeface="Times New Roman" panose="02020603050405020304" pitchFamily="18" charset="0"/>
              </a:rPr>
              <a:t>How are electrical systems used when building products? </a:t>
            </a:r>
            <a:endParaRPr lang="en-GB" sz="12500" u="sng">
              <a:solidFill>
                <a:srgbClr val="7030A0"/>
              </a:solidFill>
            </a:endParaRPr>
          </a:p>
        </p:txBody>
      </p:sp>
      <p:sp>
        <p:nvSpPr>
          <p:cNvPr id="4" name="Rectangle 3"/>
          <p:cNvSpPr/>
          <p:nvPr/>
        </p:nvSpPr>
        <p:spPr>
          <a:xfrm>
            <a:off x="10285927" y="348794"/>
            <a:ext cx="1678546" cy="1754326"/>
          </a:xfrm>
          <a:prstGeom prst="rect">
            <a:avLst/>
          </a:prstGeom>
        </p:spPr>
        <p:txBody>
          <a:bodyPr wrap="square">
            <a:spAutoFit/>
          </a:bodyPr>
          <a:lstStyle/>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FF0000"/>
                </a:solidFill>
                <a:effectLst/>
                <a:uLnTx/>
                <a:uFillTx/>
                <a:latin typeface="Century Gothic" panose="020B0502020202020204" pitchFamily="34" charset="0"/>
                <a:ea typeface="+mn-ea"/>
                <a:cs typeface="+mn-cs"/>
              </a:rPr>
              <a:t>Respect</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Pride</a:t>
            </a:r>
            <a:r>
              <a:rPr kumimoji="0" lang="en-GB" sz="1800" b="1"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 </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FFC000"/>
                </a:solidFill>
                <a:effectLst/>
                <a:uLnTx/>
                <a:uFillTx/>
                <a:latin typeface="Century Gothic" panose="020B0502020202020204" pitchFamily="34" charset="0"/>
                <a:ea typeface="+mn-ea"/>
                <a:cs typeface="+mn-cs"/>
              </a:rPr>
              <a:t>Inclusion</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FFFF00"/>
                </a:solidFill>
                <a:effectLst/>
                <a:uLnTx/>
                <a:uFillTx/>
                <a:latin typeface="Century Gothic" panose="020B0502020202020204" pitchFamily="34" charset="0"/>
                <a:ea typeface="+mn-ea"/>
                <a:cs typeface="+mn-cs"/>
              </a:rPr>
              <a:t>Challenge</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7030A0"/>
                </a:solidFill>
                <a:effectLst/>
                <a:uLnTx/>
                <a:uFillTx/>
                <a:latin typeface="Century Gothic" panose="020B0502020202020204" pitchFamily="34" charset="0"/>
                <a:ea typeface="+mn-ea"/>
                <a:cs typeface="+mn-cs"/>
              </a:rPr>
              <a:t>Creativity</a:t>
            </a:r>
            <a:r>
              <a:rPr kumimoji="0" lang="en-GB"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t>
            </a:r>
            <a:r>
              <a:rPr kumimoji="0" lang="en-US" sz="18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srgbClr val="00B050"/>
                </a:solidFill>
                <a:effectLst/>
                <a:uLnTx/>
                <a:uFillTx/>
                <a:latin typeface="Century Gothic" panose="020B0502020202020204" pitchFamily="34" charset="0"/>
                <a:ea typeface="+mn-ea"/>
                <a:cs typeface="+mn-cs"/>
              </a:rPr>
              <a:t>Resilience</a:t>
            </a: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grpSp>
        <p:nvGrpSpPr>
          <p:cNvPr id="6" name="Group 2">
            <a:extLst>
              <a:ext uri="{FF2B5EF4-FFF2-40B4-BE49-F238E27FC236}">
                <a16:creationId xmlns:a16="http://schemas.microsoft.com/office/drawing/2014/main" id="{BFE19332-8FE0-E744-ACE8-C9FCD8F937FC}"/>
              </a:ext>
            </a:extLst>
          </p:cNvPr>
          <p:cNvGrpSpPr>
            <a:grpSpLocks/>
          </p:cNvGrpSpPr>
          <p:nvPr/>
        </p:nvGrpSpPr>
        <p:grpSpPr bwMode="auto">
          <a:xfrm>
            <a:off x="1300866" y="4707819"/>
            <a:ext cx="9958387" cy="1801387"/>
            <a:chOff x="105148873" y="106920552"/>
            <a:chExt cx="9959426" cy="1800453"/>
          </a:xfrm>
        </p:grpSpPr>
        <p:sp>
          <p:nvSpPr>
            <p:cNvPr id="7" name="Rectangle 3">
              <a:extLst>
                <a:ext uri="{FF2B5EF4-FFF2-40B4-BE49-F238E27FC236}">
                  <a16:creationId xmlns:a16="http://schemas.microsoft.com/office/drawing/2014/main" id="{3F007235-8BB0-004F-8D59-023959241CFD}"/>
                </a:ext>
              </a:extLst>
            </p:cNvPr>
            <p:cNvSpPr>
              <a:spLocks noChangeArrowheads="1"/>
            </p:cNvSpPr>
            <p:nvPr/>
          </p:nvSpPr>
          <p:spPr bwMode="auto">
            <a:xfrm>
              <a:off x="112588243" y="106921005"/>
              <a:ext cx="2520000" cy="1800000"/>
            </a:xfrm>
            <a:prstGeom prst="rect">
              <a:avLst/>
            </a:prstGeom>
            <a:solidFill>
              <a:srgbClr val="9900CC"/>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8" name="Rectangle 4">
              <a:extLst>
                <a:ext uri="{FF2B5EF4-FFF2-40B4-BE49-F238E27FC236}">
                  <a16:creationId xmlns:a16="http://schemas.microsoft.com/office/drawing/2014/main" id="{17065347-D82D-F04A-AFB2-623ADECFC820}"/>
                </a:ext>
              </a:extLst>
            </p:cNvPr>
            <p:cNvSpPr>
              <a:spLocks noChangeArrowheads="1"/>
            </p:cNvSpPr>
            <p:nvPr/>
          </p:nvSpPr>
          <p:spPr bwMode="auto">
            <a:xfrm>
              <a:off x="108256277" y="106920552"/>
              <a:ext cx="4320000" cy="1800000"/>
            </a:xfrm>
            <a:prstGeom prst="rect">
              <a:avLst/>
            </a:prstGeom>
            <a:solidFill>
              <a:srgbClr val="92D05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9" name="Rectangle 5">
              <a:extLst>
                <a:ext uri="{FF2B5EF4-FFF2-40B4-BE49-F238E27FC236}">
                  <a16:creationId xmlns:a16="http://schemas.microsoft.com/office/drawing/2014/main" id="{C005A7A4-0F8E-4842-8D9A-3DB7DBE66265}"/>
                </a:ext>
              </a:extLst>
            </p:cNvPr>
            <p:cNvSpPr>
              <a:spLocks noChangeArrowheads="1"/>
            </p:cNvSpPr>
            <p:nvPr/>
          </p:nvSpPr>
          <p:spPr bwMode="auto">
            <a:xfrm>
              <a:off x="106464200" y="106920552"/>
              <a:ext cx="1800381" cy="1800000"/>
            </a:xfrm>
            <a:prstGeom prst="rect">
              <a:avLst/>
            </a:prstGeom>
            <a:solidFill>
              <a:srgbClr val="FFC00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0" name="Rectangle 6">
              <a:extLst>
                <a:ext uri="{FF2B5EF4-FFF2-40B4-BE49-F238E27FC236}">
                  <a16:creationId xmlns:a16="http://schemas.microsoft.com/office/drawing/2014/main" id="{36013E9C-A9E4-3F4D-9EB1-629A4868D56F}"/>
                </a:ext>
              </a:extLst>
            </p:cNvPr>
            <p:cNvSpPr>
              <a:spLocks noChangeArrowheads="1"/>
            </p:cNvSpPr>
            <p:nvPr/>
          </p:nvSpPr>
          <p:spPr bwMode="auto">
            <a:xfrm>
              <a:off x="105160652" y="106920552"/>
              <a:ext cx="1440000" cy="1800453"/>
            </a:xfrm>
            <a:prstGeom prst="rect">
              <a:avLst/>
            </a:prstGeom>
            <a:solidFill>
              <a:srgbClr val="D9D9D9"/>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1" name="Text Box 7">
              <a:extLst>
                <a:ext uri="{FF2B5EF4-FFF2-40B4-BE49-F238E27FC236}">
                  <a16:creationId xmlns:a16="http://schemas.microsoft.com/office/drawing/2014/main" id="{3A7BA3F6-97CE-F843-92CE-086DDD8B6367}"/>
                </a:ext>
              </a:extLst>
            </p:cNvPr>
            <p:cNvSpPr txBox="1">
              <a:spLocks noChangeArrowheads="1"/>
            </p:cNvSpPr>
            <p:nvPr/>
          </p:nvSpPr>
          <p:spPr bwMode="auto">
            <a:xfrm>
              <a:off x="108802510" y="106970763"/>
              <a:ext cx="3246421" cy="87630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24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Learning Zone</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2" name="Text Box 8">
              <a:extLst>
                <a:ext uri="{FF2B5EF4-FFF2-40B4-BE49-F238E27FC236}">
                  <a16:creationId xmlns:a16="http://schemas.microsoft.com/office/drawing/2014/main" id="{616D75BC-0E98-E746-827F-27578161A73D}"/>
                </a:ext>
              </a:extLst>
            </p:cNvPr>
            <p:cNvSpPr txBox="1">
              <a:spLocks noChangeArrowheads="1"/>
            </p:cNvSpPr>
            <p:nvPr/>
          </p:nvSpPr>
          <p:spPr bwMode="auto">
            <a:xfrm>
              <a:off x="105284477" y="106970763"/>
              <a:ext cx="1228725" cy="876300"/>
            </a:xfrm>
            <a:prstGeom prst="rect">
              <a:avLst/>
            </a:prstGeom>
            <a:solidFill>
              <a:srgbClr val="D9D9D9"/>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Fear Zone</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Text Box 9">
              <a:extLst>
                <a:ext uri="{FF2B5EF4-FFF2-40B4-BE49-F238E27FC236}">
                  <a16:creationId xmlns:a16="http://schemas.microsoft.com/office/drawing/2014/main" id="{3B3DF9F3-E3F0-2842-AFF3-CC2031C534AF}"/>
                </a:ext>
              </a:extLst>
            </p:cNvPr>
            <p:cNvSpPr txBox="1">
              <a:spLocks noChangeArrowheads="1"/>
            </p:cNvSpPr>
            <p:nvPr/>
          </p:nvSpPr>
          <p:spPr bwMode="auto">
            <a:xfrm>
              <a:off x="106646552" y="106970763"/>
              <a:ext cx="1533525" cy="876300"/>
            </a:xfrm>
            <a:prstGeom prst="rect">
              <a:avLst/>
            </a:prstGeom>
            <a:solidFill>
              <a:srgbClr val="FFC00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7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Comfort Zone</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4" name="Text Box 10">
              <a:extLst>
                <a:ext uri="{FF2B5EF4-FFF2-40B4-BE49-F238E27FC236}">
                  <a16:creationId xmlns:a16="http://schemas.microsoft.com/office/drawing/2014/main" id="{374FBFE3-5BA1-AD4C-8BC4-07096CA4ADE7}"/>
                </a:ext>
              </a:extLst>
            </p:cNvPr>
            <p:cNvSpPr txBox="1">
              <a:spLocks noChangeArrowheads="1"/>
            </p:cNvSpPr>
            <p:nvPr/>
          </p:nvSpPr>
          <p:spPr bwMode="auto">
            <a:xfrm>
              <a:off x="112699639" y="107018890"/>
              <a:ext cx="2303145" cy="697361"/>
            </a:xfrm>
            <a:prstGeom prst="rect">
              <a:avLst/>
            </a:prstGeom>
            <a:solidFill>
              <a:srgbClr val="9900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26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Magic Zone</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cxnSp>
          <p:nvCxnSpPr>
            <p:cNvPr id="15" name="AutoShape 11">
              <a:extLst>
                <a:ext uri="{FF2B5EF4-FFF2-40B4-BE49-F238E27FC236}">
                  <a16:creationId xmlns:a16="http://schemas.microsoft.com/office/drawing/2014/main" id="{276B9DD8-EB6A-D84C-A02E-95DF0C8F6703}"/>
                </a:ext>
              </a:extLst>
            </p:cNvPr>
            <p:cNvCxnSpPr>
              <a:cxnSpLocks noChangeShapeType="1"/>
            </p:cNvCxnSpPr>
            <p:nvPr/>
          </p:nvCxnSpPr>
          <p:spPr bwMode="auto">
            <a:xfrm flipV="1">
              <a:off x="105148873" y="107895660"/>
              <a:ext cx="9948904" cy="28574"/>
            </a:xfrm>
            <a:prstGeom prst="straightConnector1">
              <a:avLst/>
            </a:prstGeom>
            <a:noFill/>
            <a:ln w="254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16" name="Text Box 12">
              <a:extLst>
                <a:ext uri="{FF2B5EF4-FFF2-40B4-BE49-F238E27FC236}">
                  <a16:creationId xmlns:a16="http://schemas.microsoft.com/office/drawing/2014/main" id="{057D6812-E2A4-4B49-82A6-E9F83076C946}"/>
                </a:ext>
              </a:extLst>
            </p:cNvPr>
            <p:cNvSpPr txBox="1">
              <a:spLocks noChangeArrowheads="1"/>
            </p:cNvSpPr>
            <p:nvPr/>
          </p:nvSpPr>
          <p:spPr bwMode="auto">
            <a:xfrm>
              <a:off x="106776702" y="107924234"/>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3</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7" name="Text Box 13">
              <a:extLst>
                <a:ext uri="{FF2B5EF4-FFF2-40B4-BE49-F238E27FC236}">
                  <a16:creationId xmlns:a16="http://schemas.microsoft.com/office/drawing/2014/main" id="{8AA18F27-D996-D448-85C2-A11759DFC7C9}"/>
                </a:ext>
              </a:extLst>
            </p:cNvPr>
            <p:cNvSpPr txBox="1">
              <a:spLocks noChangeArrowheads="1"/>
            </p:cNvSpPr>
            <p:nvPr/>
          </p:nvSpPr>
          <p:spPr bwMode="auto">
            <a:xfrm>
              <a:off x="107870181" y="107924234"/>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8" name="Text Box 14">
              <a:extLst>
                <a:ext uri="{FF2B5EF4-FFF2-40B4-BE49-F238E27FC236}">
                  <a16:creationId xmlns:a16="http://schemas.microsoft.com/office/drawing/2014/main" id="{B294C6B9-42B1-C549-86CC-C22BBAD8179B}"/>
                </a:ext>
              </a:extLst>
            </p:cNvPr>
            <p:cNvSpPr txBox="1">
              <a:spLocks noChangeArrowheads="1"/>
            </p:cNvSpPr>
            <p:nvPr/>
          </p:nvSpPr>
          <p:spPr bwMode="auto">
            <a:xfrm>
              <a:off x="111871224"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8</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9" name="Text Box 15">
              <a:extLst>
                <a:ext uri="{FF2B5EF4-FFF2-40B4-BE49-F238E27FC236}">
                  <a16:creationId xmlns:a16="http://schemas.microsoft.com/office/drawing/2014/main" id="{3999295F-D6E3-6544-9A1D-60ED0800DF59}"/>
                </a:ext>
              </a:extLst>
            </p:cNvPr>
            <p:cNvSpPr txBox="1">
              <a:spLocks noChangeArrowheads="1"/>
            </p:cNvSpPr>
            <p:nvPr/>
          </p:nvSpPr>
          <p:spPr bwMode="auto">
            <a:xfrm>
              <a:off x="114236429" y="107924234"/>
              <a:ext cx="871870" cy="66985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10</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0" name="Text Box 16">
              <a:extLst>
                <a:ext uri="{FF2B5EF4-FFF2-40B4-BE49-F238E27FC236}">
                  <a16:creationId xmlns:a16="http://schemas.microsoft.com/office/drawing/2014/main" id="{12974570-3140-B247-B5DC-79EC54E48B9E}"/>
                </a:ext>
              </a:extLst>
            </p:cNvPr>
            <p:cNvSpPr txBox="1">
              <a:spLocks noChangeArrowheads="1"/>
            </p:cNvSpPr>
            <p:nvPr/>
          </p:nvSpPr>
          <p:spPr bwMode="auto">
            <a:xfrm>
              <a:off x="105255679"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1</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1" name="Text Box 17">
              <a:extLst>
                <a:ext uri="{FF2B5EF4-FFF2-40B4-BE49-F238E27FC236}">
                  <a16:creationId xmlns:a16="http://schemas.microsoft.com/office/drawing/2014/main" id="{35160C71-DD10-B04B-B43C-C3C73F8A51EC}"/>
                </a:ext>
              </a:extLst>
            </p:cNvPr>
            <p:cNvSpPr txBox="1">
              <a:spLocks noChangeArrowheads="1"/>
            </p:cNvSpPr>
            <p:nvPr/>
          </p:nvSpPr>
          <p:spPr bwMode="auto">
            <a:xfrm>
              <a:off x="105926859"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2</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2" name="Text Box 18">
              <a:extLst>
                <a:ext uri="{FF2B5EF4-FFF2-40B4-BE49-F238E27FC236}">
                  <a16:creationId xmlns:a16="http://schemas.microsoft.com/office/drawing/2014/main" id="{AB1866D8-BE0F-F94A-8F35-D6C3D29B3910}"/>
                </a:ext>
              </a:extLst>
            </p:cNvPr>
            <p:cNvSpPr txBox="1">
              <a:spLocks noChangeArrowheads="1"/>
            </p:cNvSpPr>
            <p:nvPr/>
          </p:nvSpPr>
          <p:spPr bwMode="auto">
            <a:xfrm>
              <a:off x="107623518" y="107924234"/>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4</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3" name="Text Box 19">
              <a:extLst>
                <a:ext uri="{FF2B5EF4-FFF2-40B4-BE49-F238E27FC236}">
                  <a16:creationId xmlns:a16="http://schemas.microsoft.com/office/drawing/2014/main" id="{CC0659F7-2F4D-AF4D-B939-3CF64D928AB3}"/>
                </a:ext>
              </a:extLst>
            </p:cNvPr>
            <p:cNvSpPr txBox="1">
              <a:spLocks noChangeArrowheads="1"/>
            </p:cNvSpPr>
            <p:nvPr/>
          </p:nvSpPr>
          <p:spPr bwMode="auto">
            <a:xfrm>
              <a:off x="109686020"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6</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4" name="Text Box 20">
              <a:extLst>
                <a:ext uri="{FF2B5EF4-FFF2-40B4-BE49-F238E27FC236}">
                  <a16:creationId xmlns:a16="http://schemas.microsoft.com/office/drawing/2014/main" id="{E3396940-20AE-9441-AE8B-19CE88269A13}"/>
                </a:ext>
              </a:extLst>
            </p:cNvPr>
            <p:cNvSpPr txBox="1">
              <a:spLocks noChangeArrowheads="1"/>
            </p:cNvSpPr>
            <p:nvPr/>
          </p:nvSpPr>
          <p:spPr bwMode="auto">
            <a:xfrm>
              <a:off x="110791254"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7</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5" name="Text Box 21">
              <a:extLst>
                <a:ext uri="{FF2B5EF4-FFF2-40B4-BE49-F238E27FC236}">
                  <a16:creationId xmlns:a16="http://schemas.microsoft.com/office/drawing/2014/main" id="{323BADEE-DADB-AA41-A76E-1F1B7A721232}"/>
                </a:ext>
              </a:extLst>
            </p:cNvPr>
            <p:cNvSpPr txBox="1">
              <a:spLocks noChangeArrowheads="1"/>
            </p:cNvSpPr>
            <p:nvPr/>
          </p:nvSpPr>
          <p:spPr bwMode="auto">
            <a:xfrm>
              <a:off x="113034724" y="107934867"/>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9</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6" name="Text Box 22">
              <a:extLst>
                <a:ext uri="{FF2B5EF4-FFF2-40B4-BE49-F238E27FC236}">
                  <a16:creationId xmlns:a16="http://schemas.microsoft.com/office/drawing/2014/main" id="{3E51D896-C0B8-0A46-BF94-1D17AA5CBBBA}"/>
                </a:ext>
              </a:extLst>
            </p:cNvPr>
            <p:cNvSpPr txBox="1">
              <a:spLocks noChangeArrowheads="1"/>
            </p:cNvSpPr>
            <p:nvPr/>
          </p:nvSpPr>
          <p:spPr bwMode="auto">
            <a:xfrm>
              <a:off x="108698574" y="107924235"/>
              <a:ext cx="414671" cy="6592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5</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Tree>
    <p:extLst>
      <p:ext uri="{BB962C8B-B14F-4D97-AF65-F5344CB8AC3E}">
        <p14:creationId xmlns:p14="http://schemas.microsoft.com/office/powerpoint/2010/main" val="490873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42594"/>
            <a:ext cx="8553718" cy="1371600"/>
          </a:xfrm>
        </p:spPr>
        <p:txBody>
          <a:bodyPr>
            <a:normAutofit fontScale="90000"/>
          </a:bodyPr>
          <a:lstStyle/>
          <a:p>
            <a:r>
              <a:rPr lang="en-GB"/>
              <a:t>What have we learnt about electrical circuits so far?</a:t>
            </a:r>
          </a:p>
        </p:txBody>
      </p:sp>
      <p:pic>
        <p:nvPicPr>
          <p:cNvPr id="5" name="Picture 5" descr="A picture containing clipart&#10;&#10;Description automatically generated">
            <a:extLst>
              <a:ext uri="{FF2B5EF4-FFF2-40B4-BE49-F238E27FC236}">
                <a16:creationId xmlns:a16="http://schemas.microsoft.com/office/drawing/2014/main" id="{063E2DF8-9C3B-44D3-877E-7DC4E50C2BD0}"/>
              </a:ext>
            </a:extLst>
          </p:cNvPr>
          <p:cNvPicPr>
            <a:picLocks noGrp="1" noChangeAspect="1"/>
          </p:cNvPicPr>
          <p:nvPr>
            <p:ph idx="1"/>
          </p:nvPr>
        </p:nvPicPr>
        <p:blipFill>
          <a:blip r:embed="rId2"/>
          <a:stretch>
            <a:fillRect/>
          </a:stretch>
        </p:blipFill>
        <p:spPr>
          <a:xfrm>
            <a:off x="10088053" y="2855900"/>
            <a:ext cx="1504950" cy="1304925"/>
          </a:xfrm>
        </p:spPr>
      </p:pic>
      <p:pic>
        <p:nvPicPr>
          <p:cNvPr id="4" name="Picture 6" descr="A picture containing text, clipart&#10;&#10;Description automatically generated">
            <a:extLst>
              <a:ext uri="{FF2B5EF4-FFF2-40B4-BE49-F238E27FC236}">
                <a16:creationId xmlns:a16="http://schemas.microsoft.com/office/drawing/2014/main" id="{6CBFADB1-31CA-45B0-B544-3B01C3798600}"/>
              </a:ext>
            </a:extLst>
          </p:cNvPr>
          <p:cNvPicPr>
            <a:picLocks noChangeAspect="1"/>
          </p:cNvPicPr>
          <p:nvPr/>
        </p:nvPicPr>
        <p:blipFill>
          <a:blip r:embed="rId3"/>
          <a:stretch>
            <a:fillRect/>
          </a:stretch>
        </p:blipFill>
        <p:spPr>
          <a:xfrm>
            <a:off x="9753728" y="247306"/>
            <a:ext cx="2162175" cy="2162175"/>
          </a:xfrm>
          <a:prstGeom prst="rect">
            <a:avLst/>
          </a:prstGeom>
        </p:spPr>
      </p:pic>
    </p:spTree>
    <p:extLst>
      <p:ext uri="{BB962C8B-B14F-4D97-AF65-F5344CB8AC3E}">
        <p14:creationId xmlns:p14="http://schemas.microsoft.com/office/powerpoint/2010/main" val="15063102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024A0-61DF-215C-7F32-47180BB4D965}"/>
              </a:ext>
            </a:extLst>
          </p:cNvPr>
          <p:cNvSpPr>
            <a:spLocks noGrp="1"/>
          </p:cNvSpPr>
          <p:nvPr>
            <p:ph type="title"/>
          </p:nvPr>
        </p:nvSpPr>
        <p:spPr>
          <a:xfrm>
            <a:off x="404192" y="616090"/>
            <a:ext cx="4902834" cy="5392446"/>
          </a:xfrm>
        </p:spPr>
        <p:txBody>
          <a:bodyPr>
            <a:normAutofit/>
          </a:bodyPr>
          <a:lstStyle/>
          <a:p>
            <a:r>
              <a:rPr lang="en-US"/>
              <a:t>Where are electrical systems used at home? </a:t>
            </a:r>
            <a:br>
              <a:rPr lang="en-US"/>
            </a:br>
            <a:br>
              <a:rPr lang="en-US"/>
            </a:br>
            <a:r>
              <a:rPr lang="en-US"/>
              <a:t>What about at school? </a:t>
            </a:r>
          </a:p>
        </p:txBody>
      </p:sp>
      <p:pic>
        <p:nvPicPr>
          <p:cNvPr id="5124" name="Picture 4">
            <a:extLst>
              <a:ext uri="{FF2B5EF4-FFF2-40B4-BE49-F238E27FC236}">
                <a16:creationId xmlns:a16="http://schemas.microsoft.com/office/drawing/2014/main" id="{4CF8426C-A8D4-D946-C451-F27722C65A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7025" y="1470990"/>
            <a:ext cx="6626143" cy="4313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5943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B8EBF-6B44-57CB-5AED-93A6C6B79C1C}"/>
              </a:ext>
            </a:extLst>
          </p:cNvPr>
          <p:cNvSpPr>
            <a:spLocks noGrp="1"/>
          </p:cNvSpPr>
          <p:nvPr>
            <p:ph type="title"/>
          </p:nvPr>
        </p:nvSpPr>
        <p:spPr/>
        <p:txBody>
          <a:bodyPr>
            <a:normAutofit fontScale="90000"/>
          </a:bodyPr>
          <a:lstStyle/>
          <a:p>
            <a:r>
              <a:rPr lang="en-US"/>
              <a:t>Copy and complete in your book: </a:t>
            </a:r>
          </a:p>
        </p:txBody>
      </p:sp>
      <p:graphicFrame>
        <p:nvGraphicFramePr>
          <p:cNvPr id="4" name="Table 4">
            <a:extLst>
              <a:ext uri="{FF2B5EF4-FFF2-40B4-BE49-F238E27FC236}">
                <a16:creationId xmlns:a16="http://schemas.microsoft.com/office/drawing/2014/main" id="{21E532C7-0B31-4AC0-41EC-403A4DAD4F2C}"/>
              </a:ext>
            </a:extLst>
          </p:cNvPr>
          <p:cNvGraphicFramePr>
            <a:graphicFrameLocks noGrp="1"/>
          </p:cNvGraphicFramePr>
          <p:nvPr>
            <p:extLst>
              <p:ext uri="{D42A27DB-BD31-4B8C-83A1-F6EECF244321}">
                <p14:modId xmlns:p14="http://schemas.microsoft.com/office/powerpoint/2010/main" val="3992612158"/>
              </p:ext>
            </p:extLst>
          </p:nvPr>
        </p:nvGraphicFramePr>
        <p:xfrm>
          <a:off x="2032000" y="2014193"/>
          <a:ext cx="8128000" cy="3222756"/>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888005436"/>
                    </a:ext>
                  </a:extLst>
                </a:gridCol>
                <a:gridCol w="4064000">
                  <a:extLst>
                    <a:ext uri="{9D8B030D-6E8A-4147-A177-3AD203B41FA5}">
                      <a16:colId xmlns:a16="http://schemas.microsoft.com/office/drawing/2014/main" val="2830684543"/>
                    </a:ext>
                  </a:extLst>
                </a:gridCol>
              </a:tblGrid>
              <a:tr h="1329898">
                <a:tc>
                  <a:txBody>
                    <a:bodyPr/>
                    <a:lstStyle/>
                    <a:p>
                      <a:r>
                        <a:rPr lang="en-US" sz="3200" b="0"/>
                        <a:t>Electrical systems used at home: </a:t>
                      </a:r>
                    </a:p>
                  </a:txBody>
                  <a:tcPr/>
                </a:tc>
                <a:tc>
                  <a:txBody>
                    <a:bodyPr/>
                    <a:lstStyle/>
                    <a:p>
                      <a:r>
                        <a:rPr lang="en-US" sz="3200" b="0"/>
                        <a:t>Electrical systems used at school: </a:t>
                      </a:r>
                    </a:p>
                  </a:txBody>
                  <a:tcPr/>
                </a:tc>
                <a:extLst>
                  <a:ext uri="{0D108BD9-81ED-4DB2-BD59-A6C34878D82A}">
                    <a16:rowId xmlns:a16="http://schemas.microsoft.com/office/drawing/2014/main" val="2811617056"/>
                  </a:ext>
                </a:extLst>
              </a:tr>
              <a:tr h="1892858">
                <a:tc>
                  <a:txBody>
                    <a:bodyPr/>
                    <a:lstStyle/>
                    <a:p>
                      <a:r>
                        <a:rPr lang="en-US"/>
                        <a:t>Lighting </a:t>
                      </a:r>
                    </a:p>
                    <a:p>
                      <a:r>
                        <a:rPr lang="en-US"/>
                        <a:t>TV </a:t>
                      </a:r>
                    </a:p>
                  </a:txBody>
                  <a:tcPr/>
                </a:tc>
                <a:tc>
                  <a:txBody>
                    <a:bodyPr/>
                    <a:lstStyle/>
                    <a:p>
                      <a:r>
                        <a:rPr lang="en-US"/>
                        <a:t>Printers </a:t>
                      </a:r>
                    </a:p>
                    <a:p>
                      <a:r>
                        <a:rPr lang="en-US" err="1"/>
                        <a:t>Ipads</a:t>
                      </a:r>
                      <a:r>
                        <a:rPr lang="en-US"/>
                        <a:t> </a:t>
                      </a:r>
                    </a:p>
                  </a:txBody>
                  <a:tcPr/>
                </a:tc>
                <a:extLst>
                  <a:ext uri="{0D108BD9-81ED-4DB2-BD59-A6C34878D82A}">
                    <a16:rowId xmlns:a16="http://schemas.microsoft.com/office/drawing/2014/main" val="1958967687"/>
                  </a:ext>
                </a:extLst>
              </a:tr>
            </a:tbl>
          </a:graphicData>
        </a:graphic>
      </p:graphicFrame>
    </p:spTree>
    <p:extLst>
      <p:ext uri="{BB962C8B-B14F-4D97-AF65-F5344CB8AC3E}">
        <p14:creationId xmlns:p14="http://schemas.microsoft.com/office/powerpoint/2010/main" val="667757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8848" y="2227554"/>
            <a:ext cx="10058400" cy="1371600"/>
          </a:xfrm>
        </p:spPr>
        <p:txBody>
          <a:bodyPr>
            <a:normAutofit fontScale="90000"/>
          </a:bodyPr>
          <a:lstStyle/>
          <a:p>
            <a:r>
              <a:rPr lang="en-GB" dirty="0"/>
              <a:t>You are going to become museum curators in partners. You are going to </a:t>
            </a:r>
            <a:r>
              <a:rPr lang="en-GB"/>
              <a:t>design and make a lit-up museum </a:t>
            </a:r>
            <a:r>
              <a:rPr lang="en-GB" dirty="0"/>
              <a:t>display of a famous person from Ancient Egypt. </a:t>
            </a:r>
            <a:br>
              <a:rPr lang="en-GB" dirty="0"/>
            </a:br>
            <a:br>
              <a:rPr lang="en-GB" dirty="0"/>
            </a:br>
            <a:r>
              <a:rPr lang="en-GB" dirty="0"/>
              <a:t>What do you need to think about before you make the display?</a:t>
            </a:r>
          </a:p>
        </p:txBody>
      </p:sp>
      <p:pic>
        <p:nvPicPr>
          <p:cNvPr id="5" name="Picture 5" descr="A picture containing clipart&#10;&#10;Description automatically generated">
            <a:extLst>
              <a:ext uri="{FF2B5EF4-FFF2-40B4-BE49-F238E27FC236}">
                <a16:creationId xmlns:a16="http://schemas.microsoft.com/office/drawing/2014/main" id="{2D4F4FBA-6080-CC6C-9E54-559CD3592C96}"/>
              </a:ext>
            </a:extLst>
          </p:cNvPr>
          <p:cNvPicPr>
            <a:picLocks noGrp="1" noChangeAspect="1"/>
          </p:cNvPicPr>
          <p:nvPr>
            <p:ph idx="1"/>
          </p:nvPr>
        </p:nvPicPr>
        <p:blipFill>
          <a:blip r:embed="rId2"/>
          <a:stretch>
            <a:fillRect/>
          </a:stretch>
        </p:blipFill>
        <p:spPr>
          <a:xfrm>
            <a:off x="10088053" y="4940732"/>
            <a:ext cx="1504950" cy="1304925"/>
          </a:xfrm>
        </p:spPr>
      </p:pic>
    </p:spTree>
    <p:extLst>
      <p:ext uri="{BB962C8B-B14F-4D97-AF65-F5344CB8AC3E}">
        <p14:creationId xmlns:p14="http://schemas.microsoft.com/office/powerpoint/2010/main" val="2586139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cient Egyptian and Sudanese collections | National Museums Scotland">
            <a:extLst>
              <a:ext uri="{FF2B5EF4-FFF2-40B4-BE49-F238E27FC236}">
                <a16:creationId xmlns:a16="http://schemas.microsoft.com/office/drawing/2014/main" id="{FBD2EBBB-CF26-8967-01BD-3F2233EBE9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973" y="2844922"/>
            <a:ext cx="6071362" cy="374904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picture containing indoor, dining table&#10;&#10;Description automatically generated">
            <a:extLst>
              <a:ext uri="{FF2B5EF4-FFF2-40B4-BE49-F238E27FC236}">
                <a16:creationId xmlns:a16="http://schemas.microsoft.com/office/drawing/2014/main" id="{F7A5F47E-FF95-1EA1-73C4-D1B6232D3541}"/>
              </a:ext>
            </a:extLst>
          </p:cNvPr>
          <p:cNvPicPr>
            <a:picLocks noChangeAspect="1"/>
          </p:cNvPicPr>
          <p:nvPr/>
        </p:nvPicPr>
        <p:blipFill>
          <a:blip r:embed="rId3"/>
          <a:stretch>
            <a:fillRect/>
          </a:stretch>
        </p:blipFill>
        <p:spPr>
          <a:xfrm>
            <a:off x="4710989" y="304331"/>
            <a:ext cx="5821523" cy="3645877"/>
          </a:xfrm>
          <a:prstGeom prst="rect">
            <a:avLst/>
          </a:prstGeom>
        </p:spPr>
      </p:pic>
      <p:pic>
        <p:nvPicPr>
          <p:cNvPr id="1032" name="Picture 8" descr="Egypt The Time of Pharaohs - MuseumsPartner traveling exhibition">
            <a:extLst>
              <a:ext uri="{FF2B5EF4-FFF2-40B4-BE49-F238E27FC236}">
                <a16:creationId xmlns:a16="http://schemas.microsoft.com/office/drawing/2014/main" id="{34F7E51C-81AA-15A2-E153-2027B48EB5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81355" y="3324981"/>
            <a:ext cx="2463800" cy="32893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n Immersive Celebration of Ramses II Transports Visitors to Ancient Egypt  | History | Smithsonian Magazine">
            <a:extLst>
              <a:ext uri="{FF2B5EF4-FFF2-40B4-BE49-F238E27FC236}">
                <a16:creationId xmlns:a16="http://schemas.microsoft.com/office/drawing/2014/main" id="{A32E3CA6-C5CD-9790-6F6F-F440461F0D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6989" y="193883"/>
            <a:ext cx="3681984" cy="276148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Egypt on display | Penn Today">
            <a:extLst>
              <a:ext uri="{FF2B5EF4-FFF2-40B4-BE49-F238E27FC236}">
                <a16:creationId xmlns:a16="http://schemas.microsoft.com/office/drawing/2014/main" id="{7056B3B1-CC32-442F-5422-3D6EDCD0B99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76120" y="4178254"/>
            <a:ext cx="2965450" cy="1973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3705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380" y="2532354"/>
            <a:ext cx="11522972" cy="1371600"/>
          </a:xfrm>
        </p:spPr>
        <p:txBody>
          <a:bodyPr>
            <a:noAutofit/>
          </a:bodyPr>
          <a:lstStyle/>
          <a:p>
            <a:r>
              <a:rPr lang="en-GB" sz="4400" dirty="0"/>
              <a:t>When you make your exhibit, you will have a shoe box, materials to decorate </a:t>
            </a:r>
            <a:r>
              <a:rPr lang="en-GB" sz="4400"/>
              <a:t>the box, card to make your person/object </a:t>
            </a:r>
            <a:r>
              <a:rPr lang="en-GB" sz="4400" dirty="0"/>
              <a:t>and equipment to light it up. </a:t>
            </a:r>
          </a:p>
        </p:txBody>
      </p:sp>
    </p:spTree>
    <p:extLst>
      <p:ext uri="{BB962C8B-B14F-4D97-AF65-F5344CB8AC3E}">
        <p14:creationId xmlns:p14="http://schemas.microsoft.com/office/powerpoint/2010/main" val="37678510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723F2ED-2521-AB55-B065-D33456659436}"/>
              </a:ext>
            </a:extLst>
          </p:cNvPr>
          <p:cNvSpPr txBox="1"/>
          <p:nvPr/>
        </p:nvSpPr>
        <p:spPr>
          <a:xfrm>
            <a:off x="457168" y="396012"/>
            <a:ext cx="6100354" cy="6463308"/>
          </a:xfrm>
          <a:prstGeom prst="rect">
            <a:avLst/>
          </a:prstGeom>
          <a:noFill/>
        </p:spPr>
        <p:txBody>
          <a:bodyPr wrap="square" lIns="91440" tIns="45720" rIns="91440" bIns="45720" anchor="t">
            <a:spAutoFit/>
          </a:bodyPr>
          <a:lstStyle/>
          <a:p>
            <a:r>
              <a:rPr lang="en-GB" sz="3600" b="1" dirty="0"/>
              <a:t>Your task:</a:t>
            </a:r>
            <a:r>
              <a:rPr lang="en-GB" sz="3600" dirty="0"/>
              <a:t> In your D&amp;T </a:t>
            </a:r>
            <a:r>
              <a:rPr lang="en-GB" sz="3600"/>
              <a:t>book or on paper, neatly </a:t>
            </a:r>
            <a:r>
              <a:rPr lang="en-GB" sz="3600" dirty="0"/>
              <a:t>design a museum exhibit that features an important Ancient Egyptian. </a:t>
            </a:r>
          </a:p>
          <a:p>
            <a:endParaRPr lang="en-GB" sz="3600"/>
          </a:p>
          <a:p>
            <a:r>
              <a:rPr lang="en-GB" sz="3600"/>
              <a:t>You need to label your design with materials and where the electrical circuit will go. Remember to be neat!</a:t>
            </a:r>
            <a:br>
              <a:rPr lang="en-GB" sz="1800" dirty="0"/>
            </a:br>
            <a:endParaRPr lang="en-US"/>
          </a:p>
        </p:txBody>
      </p:sp>
      <p:pic>
        <p:nvPicPr>
          <p:cNvPr id="6148" name="Picture 4" descr="Museum in a box - The New York Times">
            <a:extLst>
              <a:ext uri="{FF2B5EF4-FFF2-40B4-BE49-F238E27FC236}">
                <a16:creationId xmlns:a16="http://schemas.microsoft.com/office/drawing/2014/main" id="{A61B47FE-5A09-7247-0B9A-341733A5DD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5748" y="1815548"/>
            <a:ext cx="4587484" cy="3318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7184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AEE02-3E77-0C74-76DA-9518B9D9D86E}"/>
              </a:ext>
            </a:extLst>
          </p:cNvPr>
          <p:cNvSpPr>
            <a:spLocks noGrp="1"/>
          </p:cNvSpPr>
          <p:nvPr>
            <p:ph type="title"/>
          </p:nvPr>
        </p:nvSpPr>
        <p:spPr>
          <a:xfrm>
            <a:off x="595086" y="352308"/>
            <a:ext cx="10058400" cy="3079044"/>
          </a:xfrm>
        </p:spPr>
        <p:txBody>
          <a:bodyPr>
            <a:normAutofit/>
          </a:bodyPr>
          <a:lstStyle/>
          <a:p>
            <a:r>
              <a:rPr lang="en-GB" sz="3600" b="1" dirty="0"/>
              <a:t>Your task: </a:t>
            </a:r>
            <a:r>
              <a:rPr lang="en-GB" sz="3600" dirty="0"/>
              <a:t>Start to decorate the inside and outside of your exhibit. </a:t>
            </a:r>
            <a:r>
              <a:rPr lang="en-GB" sz="3600"/>
              <a:t>Use paper, card, collage materials (if you have any) and pens to complete your work. Be as creative as you can!</a:t>
            </a:r>
          </a:p>
        </p:txBody>
      </p:sp>
      <p:pic>
        <p:nvPicPr>
          <p:cNvPr id="5" name="Picture 10" descr="An Immersive Celebration of Ramses II Transports Visitors to Ancient Egypt  | History | Smithsonian Magazine">
            <a:extLst>
              <a:ext uri="{FF2B5EF4-FFF2-40B4-BE49-F238E27FC236}">
                <a16:creationId xmlns:a16="http://schemas.microsoft.com/office/drawing/2014/main" id="{4A556A81-F4B0-EAEF-6783-85E47C5EFF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0767" y="3467661"/>
            <a:ext cx="3681984" cy="27614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Egypt The Time of Pharaohs - MuseumsPartner traveling exhibition">
            <a:extLst>
              <a:ext uri="{FF2B5EF4-FFF2-40B4-BE49-F238E27FC236}">
                <a16:creationId xmlns:a16="http://schemas.microsoft.com/office/drawing/2014/main" id="{8EE1852C-10F8-43FB-B589-75EE35BE72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88" y="3607203"/>
            <a:ext cx="2082801" cy="2753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1307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3. Afternoon lesson template" id="{7A3B3A90-4C05-5843-AFA1-D49E2984B831}" vid="{31DD183C-4A34-7245-9DF9-FDB8F5CE0B8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E8E6A082B51641A16C6FB01DC61B0C" ma:contentTypeVersion="19" ma:contentTypeDescription="Create a new document." ma:contentTypeScope="" ma:versionID="b6de4ddee8a20ea7e2a30a85754ab27e">
  <xsd:schema xmlns:xsd="http://www.w3.org/2001/XMLSchema" xmlns:xs="http://www.w3.org/2001/XMLSchema" xmlns:p="http://schemas.microsoft.com/office/2006/metadata/properties" xmlns:ns2="b36bf379-b364-424b-b18d-ce9acfff0048" xmlns:ns3="a559aba7-db77-42a3-895c-0e9356106079" targetNamespace="http://schemas.microsoft.com/office/2006/metadata/properties" ma:root="true" ma:fieldsID="b71ca75b18ca1f7a21906d470e6c231b" ns2:_="" ns3:_="">
    <xsd:import namespace="b36bf379-b364-424b-b18d-ce9acfff0048"/>
    <xsd:import namespace="a559aba7-db77-42a3-895c-0e935610607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6bf379-b364-424b-b18d-ce9acfff00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16adb097-237f-4461-ab96-a1f947117b5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559aba7-db77-42a3-895c-0e9356106079"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40052550-afd1-446c-8d53-83a5fa6026d3}" ma:internalName="TaxCatchAll" ma:showField="CatchAllData" ma:web="a559aba7-db77-42a3-895c-0e9356106079">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36bf379-b364-424b-b18d-ce9acfff0048">
      <Terms xmlns="http://schemas.microsoft.com/office/infopath/2007/PartnerControls"/>
    </lcf76f155ced4ddcb4097134ff3c332f>
    <TaxCatchAll xmlns="a559aba7-db77-42a3-895c-0e9356106079" xsi:nil="true"/>
  </documentManagement>
</p:properties>
</file>

<file path=customXml/itemProps1.xml><?xml version="1.0" encoding="utf-8"?>
<ds:datastoreItem xmlns:ds="http://schemas.openxmlformats.org/officeDocument/2006/customXml" ds:itemID="{60E80426-DFB3-405B-83BA-7223DED8491E}">
  <ds:schemaRefs>
    <ds:schemaRef ds:uri="http://schemas.microsoft.com/sharepoint/v3/contenttype/forms"/>
  </ds:schemaRefs>
</ds:datastoreItem>
</file>

<file path=customXml/itemProps2.xml><?xml version="1.0" encoding="utf-8"?>
<ds:datastoreItem xmlns:ds="http://schemas.openxmlformats.org/officeDocument/2006/customXml" ds:itemID="{7066339D-341C-44C0-83F5-8D7E08CA60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6bf379-b364-424b-b18d-ce9acfff0048"/>
    <ds:schemaRef ds:uri="a559aba7-db77-42a3-895c-0e935610607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C88DCD8-8470-4E3B-98E5-F9E0FD1E165A}">
  <ds:schemaRefs>
    <ds:schemaRef ds:uri="a559aba7-db77-42a3-895c-0e9356106079"/>
    <ds:schemaRef ds:uri="b36bf379-b364-424b-b18d-ce9acfff0048"/>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24</Slides>
  <Notes>0</Notes>
  <HiddenSlides>0</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Savon</vt:lpstr>
      <vt:lpstr>DEAR time</vt:lpstr>
      <vt:lpstr>D&amp;T</vt:lpstr>
      <vt:lpstr>What is programming and how can it be used in D&amp;T? </vt:lpstr>
      <vt:lpstr>What have we learnt about programming in computing? </vt:lpstr>
      <vt:lpstr>How is programming used in DT? </vt:lpstr>
      <vt:lpstr>Your task: Create a list in your book of all of the different items in a house that use programming. </vt:lpstr>
      <vt:lpstr>This is a programmable object that we should all recognise: </vt:lpstr>
      <vt:lpstr>What are the benefits of being able to programme a toy? </vt:lpstr>
      <vt:lpstr>Have you thought of any different objects in your house that are programmable?   Add them to your list! </vt:lpstr>
      <vt:lpstr>What are inputs and outputs? </vt:lpstr>
      <vt:lpstr>PowerPoint Presentation</vt:lpstr>
      <vt:lpstr>Your task: Label the input and outputs for these devices (on your sheet). Then stick it in your D&amp;T book. </vt:lpstr>
      <vt:lpstr>Purple pen time!</vt:lpstr>
      <vt:lpstr>PowerPoint Presentation</vt:lpstr>
      <vt:lpstr>D&amp;T</vt:lpstr>
      <vt:lpstr>How are electrical systems used when building products? </vt:lpstr>
      <vt:lpstr>What have we learnt about electrical circuits so far?</vt:lpstr>
      <vt:lpstr>Where are electrical systems used at home?   What about at school? </vt:lpstr>
      <vt:lpstr>Copy and complete in your book: </vt:lpstr>
      <vt:lpstr>You are going to become museum curators in partners. You are going to design and make a lit-up museum display of a famous person from Ancient Egypt.   What do you need to think about before you make the display?</vt:lpstr>
      <vt:lpstr>PowerPoint Presentation</vt:lpstr>
      <vt:lpstr>When you make your exhibit, you will have a shoe box, materials to decorate the box, card to make your person/object and equipment to light it up. </vt:lpstr>
      <vt:lpstr>PowerPoint Presentation</vt:lpstr>
      <vt:lpstr>Your task: Start to decorate the inside and outside of your exhibit. Use paper, card, collage materials (if you have any) and pens to complete your work. Be as creative as you can!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time</dc:title>
  <dc:creator>Microsoft Office User</dc:creator>
  <cp:revision>69</cp:revision>
  <dcterms:created xsi:type="dcterms:W3CDTF">2024-04-04T12:48:43Z</dcterms:created>
  <dcterms:modified xsi:type="dcterms:W3CDTF">2026-06-23T12:11:40Z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0x0101008FE8E6A082B51641A16C6FB01DC61B0C</vt:lpwstr>
  </property>
  <property fmtid="{D5CDD505-2E9C-101B-9397-08002B2CF9AE}" pid="3" name="MediaServiceImageTags">
    <vt:lpwstr/>
  </property>
</Properties>
</file>