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61" r:id="rId6"/>
    <p:sldId id="265" r:id="rId7"/>
    <p:sldId id="266" r:id="rId8"/>
    <p:sldId id="262" r:id="rId9"/>
    <p:sldId id="263" r:id="rId10"/>
    <p:sldId id="264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1" autoAdjust="0"/>
    <p:restoredTop sz="94660"/>
  </p:normalViewPr>
  <p:slideViewPr>
    <p:cSldViewPr>
      <p:cViewPr varScale="1">
        <p:scale>
          <a:sx n="87" d="100"/>
          <a:sy n="87" d="100"/>
        </p:scale>
        <p:origin x="120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Greenhill" userId="748f4ba8-38b9-4336-aee4-b66a33eb7d03" providerId="ADAL" clId="{860BF396-FF8D-45E0-A118-9CDA37EB80F6}"/>
    <pc:docChg chg="modSld">
      <pc:chgData name="Mrs Greenhill" userId="748f4ba8-38b9-4336-aee4-b66a33eb7d03" providerId="ADAL" clId="{860BF396-FF8D-45E0-A118-9CDA37EB80F6}" dt="2026-06-04T18:44:58.918" v="1" actId="20577"/>
      <pc:docMkLst>
        <pc:docMk/>
      </pc:docMkLst>
      <pc:sldChg chg="modSp mod">
        <pc:chgData name="Mrs Greenhill" userId="748f4ba8-38b9-4336-aee4-b66a33eb7d03" providerId="ADAL" clId="{860BF396-FF8D-45E0-A118-9CDA37EB80F6}" dt="2026-06-04T18:44:58.918" v="1" actId="20577"/>
        <pc:sldMkLst>
          <pc:docMk/>
          <pc:sldMk cId="3114398505" sldId="266"/>
        </pc:sldMkLst>
        <pc:spChg chg="mod">
          <ac:chgData name="Mrs Greenhill" userId="748f4ba8-38b9-4336-aee4-b66a33eb7d03" providerId="ADAL" clId="{860BF396-FF8D-45E0-A118-9CDA37EB80F6}" dt="2026-06-04T18:44:58.918" v="1" actId="20577"/>
          <ac:spMkLst>
            <pc:docMk/>
            <pc:sldMk cId="3114398505" sldId="266"/>
            <ac:spMk id="3" creationId="{00000000-0000-0000-0000-000000000000}"/>
          </ac:spMkLst>
        </pc:spChg>
      </pc:sldChg>
    </pc:docChg>
  </pc:docChgLst>
  <pc:docChgLst>
    <pc:chgData name="Jackie Greenhill" userId="748f4ba8-38b9-4336-aee4-b66a33eb7d03" providerId="ADAL" clId="{712289F3-9BE4-4380-9C9E-EAFD55A18CEF}"/>
    <pc:docChg chg="addSld delSld modSld">
      <pc:chgData name="Jackie Greenhill" userId="748f4ba8-38b9-4336-aee4-b66a33eb7d03" providerId="ADAL" clId="{712289F3-9BE4-4380-9C9E-EAFD55A18CEF}" dt="2026-06-05T07:21:47.114" v="151" actId="20577"/>
      <pc:docMkLst>
        <pc:docMk/>
      </pc:docMkLst>
      <pc:sldChg chg="add del">
        <pc:chgData name="Jackie Greenhill" userId="748f4ba8-38b9-4336-aee4-b66a33eb7d03" providerId="ADAL" clId="{712289F3-9BE4-4380-9C9E-EAFD55A18CEF}" dt="2026-06-05T07:20:49.328" v="1"/>
        <pc:sldMkLst>
          <pc:docMk/>
          <pc:sldMk cId="2342882794" sldId="267"/>
        </pc:sldMkLst>
      </pc:sldChg>
      <pc:sldChg chg="modSp add">
        <pc:chgData name="Jackie Greenhill" userId="748f4ba8-38b9-4336-aee4-b66a33eb7d03" providerId="ADAL" clId="{712289F3-9BE4-4380-9C9E-EAFD55A18CEF}" dt="2026-06-05T07:21:47.114" v="151" actId="20577"/>
        <pc:sldMkLst>
          <pc:docMk/>
          <pc:sldMk cId="4086116477" sldId="267"/>
        </pc:sldMkLst>
        <pc:spChg chg="mod">
          <ac:chgData name="Jackie Greenhill" userId="748f4ba8-38b9-4336-aee4-b66a33eb7d03" providerId="ADAL" clId="{712289F3-9BE4-4380-9C9E-EAFD55A18CEF}" dt="2026-06-05T07:21:47.114" v="151" actId="20577"/>
          <ac:spMkLst>
            <pc:docMk/>
            <pc:sldMk cId="4086116477" sldId="267"/>
            <ac:spMk id="3" creationId="{48CACDC1-889A-4957-B337-28E80049460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030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563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385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39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007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127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201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567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836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598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152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6ECCB-D4E0-4F16-8A74-712BDCA27D2D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CCF89-526C-41E4-8B9E-5B638962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495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tcwp.co.uk/index.php?m=home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familylifeministry.atlanta.goarch.org/wp-content/uploads/2013/10/FamilyLivingPictur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8"/>
          <a:stretch/>
        </p:blipFill>
        <p:spPr bwMode="auto">
          <a:xfrm>
            <a:off x="6726385" y="5916858"/>
            <a:ext cx="2412268" cy="94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loud 7"/>
          <p:cNvSpPr/>
          <p:nvPr/>
        </p:nvSpPr>
        <p:spPr>
          <a:xfrm>
            <a:off x="-1621389" y="404664"/>
            <a:ext cx="6187341" cy="691276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5347" y="908720"/>
            <a:ext cx="9144000" cy="398528"/>
          </a:xfrm>
          <a:prstGeom prst="rect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9" t="37880" r="19062" b="17115"/>
          <a:stretch/>
        </p:blipFill>
        <p:spPr bwMode="auto">
          <a:xfrm>
            <a:off x="20188" y="1412776"/>
            <a:ext cx="1118681" cy="50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780446" y="1912297"/>
            <a:ext cx="5875102" cy="3785652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glow rad="127000">
              <a:schemeClr val="bg1"/>
            </a:glow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Arial Narrow" panose="020B0606020202030204" pitchFamily="34" charset="0"/>
              </a:rPr>
              <a:t>  </a:t>
            </a:r>
            <a:r>
              <a:rPr lang="en-GB" sz="6000" dirty="0">
                <a:latin typeface="Century Gothic" panose="020B0502020202020204" pitchFamily="34" charset="0"/>
              </a:rPr>
              <a:t>Sex Education</a:t>
            </a:r>
          </a:p>
          <a:p>
            <a:pPr algn="ctr"/>
            <a:r>
              <a:rPr lang="en-GB" sz="6000" dirty="0">
                <a:latin typeface="Century Gothic" panose="020B0502020202020204" pitchFamily="34" charset="0"/>
              </a:rPr>
              <a:t>at</a:t>
            </a:r>
          </a:p>
          <a:p>
            <a:pPr algn="ctr"/>
            <a:r>
              <a:rPr lang="en-GB" sz="6000" dirty="0">
                <a:latin typeface="Century Gothic" panose="020B0502020202020204" pitchFamily="34" charset="0"/>
              </a:rPr>
              <a:t>  </a:t>
            </a:r>
            <a:r>
              <a:rPr lang="en-GB" sz="6000" dirty="0" err="1">
                <a:latin typeface="Century Gothic" panose="020B0502020202020204" pitchFamily="34" charset="0"/>
              </a:rPr>
              <a:t>Northside</a:t>
            </a:r>
            <a:r>
              <a:rPr lang="en-GB" sz="6000" dirty="0">
                <a:latin typeface="Century Gothic" panose="020B0502020202020204" pitchFamily="34" charset="0"/>
              </a:rPr>
              <a:t> Primary School </a:t>
            </a:r>
          </a:p>
        </p:txBody>
      </p:sp>
      <p:pic>
        <p:nvPicPr>
          <p:cNvPr id="1028" name="Picture 4" descr="http://organizationalpositivity.com/wp-content/uploads/2009/12/Relationships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41" y="3805123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883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familylifeministry.atlanta.goarch.org/wp-content/uploads/2013/10/FamilyLivingPictur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8"/>
          <a:stretch/>
        </p:blipFill>
        <p:spPr bwMode="auto">
          <a:xfrm>
            <a:off x="6726385" y="5916858"/>
            <a:ext cx="2412268" cy="94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loud 7"/>
          <p:cNvSpPr/>
          <p:nvPr/>
        </p:nvSpPr>
        <p:spPr>
          <a:xfrm>
            <a:off x="-1621389" y="404664"/>
            <a:ext cx="6187341" cy="691276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5347" y="908720"/>
            <a:ext cx="9144000" cy="398528"/>
          </a:xfrm>
          <a:prstGeom prst="rect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9" t="37880" r="19062" b="17115"/>
          <a:stretch/>
        </p:blipFill>
        <p:spPr bwMode="auto">
          <a:xfrm>
            <a:off x="20188" y="1412776"/>
            <a:ext cx="1118681" cy="50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99276" y="1574334"/>
            <a:ext cx="4824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Christopher Winters Project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7504" y="2708920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History: The </a:t>
            </a:r>
            <a:r>
              <a:rPr lang="en-GB" sz="2000" dirty="0">
                <a:latin typeface="Century Gothic" panose="020B0502020202020204" pitchFamily="34" charset="0"/>
                <a:hlinkClick r:id="rId4" tooltip="Christopher Winter Project"/>
              </a:rPr>
              <a:t>Christopher Winter Project</a:t>
            </a:r>
            <a:r>
              <a:rPr lang="en-GB" sz="2000" dirty="0">
                <a:latin typeface="Century Gothic" panose="020B0502020202020204" pitchFamily="34" charset="0"/>
              </a:rPr>
              <a:t> is a training and consultancy company which was established in 1995.  We use some of the older resources as the newer resources are slightly more graphic than we deem necessary.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The CWP empowers teachers to deliver high quality relationships and sex education by modelling teaching approaches in the classroom and providing teachers with: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-    skills</a:t>
            </a:r>
          </a:p>
          <a:p>
            <a:pPr marL="342900" indent="-342900">
              <a:buFontTx/>
              <a:buChar char="-"/>
            </a:pPr>
            <a:r>
              <a:rPr lang="en-GB" sz="2000" dirty="0">
                <a:latin typeface="Century Gothic" panose="020B0502020202020204" pitchFamily="34" charset="0"/>
              </a:rPr>
              <a:t>confidence</a:t>
            </a:r>
          </a:p>
          <a:p>
            <a:pPr marL="342900" indent="-342900">
              <a:buFontTx/>
              <a:buChar char="-"/>
            </a:pPr>
            <a:r>
              <a:rPr lang="en-GB" sz="2000" dirty="0">
                <a:latin typeface="Century Gothic" panose="020B0502020202020204" pitchFamily="34" charset="0"/>
              </a:rPr>
              <a:t>lesson plans</a:t>
            </a:r>
          </a:p>
          <a:p>
            <a:pPr marL="342900" indent="-342900">
              <a:buFontTx/>
              <a:buChar char="-"/>
            </a:pPr>
            <a:r>
              <a:rPr lang="en-GB" sz="2000" dirty="0">
                <a:latin typeface="Century Gothic" panose="020B0502020202020204" pitchFamily="34" charset="0"/>
              </a:rPr>
              <a:t>resources</a:t>
            </a:r>
          </a:p>
        </p:txBody>
      </p:sp>
    </p:spTree>
    <p:extLst>
      <p:ext uri="{BB962C8B-B14F-4D97-AF65-F5344CB8AC3E}">
        <p14:creationId xmlns:p14="http://schemas.microsoft.com/office/powerpoint/2010/main" val="2085647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familylifeministry.atlanta.goarch.org/wp-content/uploads/2013/10/FamilyLivingPictur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8"/>
          <a:stretch/>
        </p:blipFill>
        <p:spPr bwMode="auto">
          <a:xfrm>
            <a:off x="6726385" y="5916858"/>
            <a:ext cx="2412268" cy="94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620688"/>
            <a:ext cx="835292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All lessons will: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entury Gothic" panose="020B0502020202020204" pitchFamily="34" charset="0"/>
              </a:rPr>
              <a:t>be based on scientific fact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entury Gothic" panose="020B0502020202020204" pitchFamily="34" charset="0"/>
              </a:rPr>
              <a:t>allow time for discussion and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entury Gothic" panose="020B0502020202020204" pitchFamily="34" charset="0"/>
              </a:rPr>
              <a:t>have time at the end for anonymous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entury Gothic" panose="020B0502020202020204" pitchFamily="34" charset="0"/>
              </a:rPr>
              <a:t>be taught as a whole class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290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familylifeministry.atlanta.goarch.org/wp-content/uploads/2013/10/FamilyLivingPictur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8"/>
          <a:stretch/>
        </p:blipFill>
        <p:spPr bwMode="auto">
          <a:xfrm>
            <a:off x="6726385" y="5916858"/>
            <a:ext cx="2412268" cy="94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620688"/>
            <a:ext cx="8352928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Before each lesson, we will set the ground rules so that all children feel safe and secure.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These might include the following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Listen to each other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Treat each other with respect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Do not use names or make it personal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 not discuss what you learn with </a:t>
            </a: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younger children, either at school or at home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</a:p>
          <a:p>
            <a:endParaRPr lang="en-GB" dirty="0"/>
          </a:p>
          <a:p>
            <a:endParaRPr lang="en-GB" dirty="0"/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4398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familylifeministry.atlanta.goarch.org/wp-content/uploads/2013/10/FamilyLivingPictur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8"/>
          <a:stretch/>
        </p:blipFill>
        <p:spPr bwMode="auto">
          <a:xfrm>
            <a:off x="6726385" y="5916858"/>
            <a:ext cx="2412268" cy="94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loud 7"/>
          <p:cNvSpPr/>
          <p:nvPr/>
        </p:nvSpPr>
        <p:spPr>
          <a:xfrm>
            <a:off x="-1621390" y="404664"/>
            <a:ext cx="6187341" cy="691276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5347" y="908720"/>
            <a:ext cx="9144000" cy="398528"/>
          </a:xfrm>
          <a:prstGeom prst="rect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9" t="37880" r="19062" b="17115"/>
          <a:stretch/>
        </p:blipFill>
        <p:spPr bwMode="auto">
          <a:xfrm>
            <a:off x="20188" y="1412776"/>
            <a:ext cx="1118681" cy="50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771636" y="1533893"/>
            <a:ext cx="21852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Century Gothic" panose="020B0502020202020204" pitchFamily="34" charset="0"/>
              </a:rPr>
              <a:t>Lessons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67111" y="2304883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Lesson 1:  Led by the class teacher</a:t>
            </a:r>
          </a:p>
          <a:p>
            <a:r>
              <a:rPr lang="en-GB" dirty="0">
                <a:latin typeface="Century Gothic" panose="020B0502020202020204" pitchFamily="34" charset="0"/>
              </a:rPr>
              <a:t>	Introduction to Puberty: How our bodies change</a:t>
            </a:r>
          </a:p>
        </p:txBody>
      </p:sp>
      <p:pic>
        <p:nvPicPr>
          <p:cNvPr id="9" name="Picture 5" descr="y6 lesson 1 pubic hai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11" y="3073824"/>
            <a:ext cx="2736304" cy="18837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y6 lesson 1 nippl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628" y="3038233"/>
            <a:ext cx="2808312" cy="19039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267111" y="3667037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Lesson 2:  Led by the class teacher</a:t>
            </a:r>
          </a:p>
          <a:p>
            <a:r>
              <a:rPr lang="en-GB" dirty="0">
                <a:latin typeface="Century Gothic" panose="020B0502020202020204" pitchFamily="34" charset="0"/>
              </a:rPr>
              <a:t>	Puberty: Changes for reproduction</a:t>
            </a:r>
          </a:p>
        </p:txBody>
      </p:sp>
      <p:pic>
        <p:nvPicPr>
          <p:cNvPr id="12" name="Picture 7" descr="y6 lesson 1 ovari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585" y="4541694"/>
            <a:ext cx="2649530" cy="1875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y6 lesson 1 testicle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329" y="4515596"/>
            <a:ext cx="2646614" cy="18718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24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familylifeministry.atlanta.goarch.org/wp-content/uploads/2013/10/FamilyLivingPictur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8"/>
          <a:stretch/>
        </p:blipFill>
        <p:spPr bwMode="auto">
          <a:xfrm>
            <a:off x="3765648" y="5916858"/>
            <a:ext cx="2412268" cy="94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loud 7"/>
          <p:cNvSpPr/>
          <p:nvPr/>
        </p:nvSpPr>
        <p:spPr>
          <a:xfrm>
            <a:off x="-1621389" y="404664"/>
            <a:ext cx="6187341" cy="691276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5347" y="908720"/>
            <a:ext cx="9144000" cy="398528"/>
          </a:xfrm>
          <a:prstGeom prst="rect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9" t="37880" r="19062" b="17115"/>
          <a:stretch/>
        </p:blipFill>
        <p:spPr bwMode="auto">
          <a:xfrm>
            <a:off x="20188" y="1412776"/>
            <a:ext cx="1118681" cy="50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67110" y="2304883"/>
            <a:ext cx="740934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Lesson 3:  Led by the class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Understanding Relationships: Exploring what makes a positive relationship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Understanding the emotional and physical sides of relationships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Diversity between families</a:t>
            </a:r>
          </a:p>
          <a:p>
            <a:r>
              <a:rPr lang="en-GB" dirty="0">
                <a:latin typeface="Arial Narrow" panose="020B0606020202030204" pitchFamily="34" charset="0"/>
              </a:rPr>
              <a:t>	</a:t>
            </a:r>
          </a:p>
        </p:txBody>
      </p:sp>
      <p:pic>
        <p:nvPicPr>
          <p:cNvPr id="3074" name="Picture 2" descr="http://blog.firstbook.org/wp-content/uploads/2013/10/todd-parr-book-collage-300x3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682">
            <a:off x="6622645" y="4599594"/>
            <a:ext cx="1873011" cy="1873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771636" y="1533893"/>
            <a:ext cx="21852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Century Gothic" panose="020B0502020202020204" pitchFamily="34" charset="0"/>
              </a:rPr>
              <a:t>Lessons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72741" y="4062011"/>
            <a:ext cx="75558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Lesson 4:  Led by the class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Conception and Pregnancy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Learning how to keep yourself safe </a:t>
            </a:r>
          </a:p>
          <a:p>
            <a:r>
              <a:rPr lang="en-GB" dirty="0">
                <a:latin typeface="Century Gothic" panose="020B0502020202020204" pitchFamily="34" charset="0"/>
              </a:rPr>
              <a:t>and thinking about the decisions you </a:t>
            </a:r>
          </a:p>
          <a:p>
            <a:r>
              <a:rPr lang="en-GB" dirty="0">
                <a:latin typeface="Century Gothic" panose="020B0502020202020204" pitchFamily="34" charset="0"/>
              </a:rPr>
              <a:t>make.	</a:t>
            </a:r>
          </a:p>
        </p:txBody>
      </p:sp>
      <p:pic>
        <p:nvPicPr>
          <p:cNvPr id="3076" name="Picture 4" descr="http://cliparts.co/cliparts/dT9/Kox/dT9Kox79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5797">
            <a:off x="142119" y="4769589"/>
            <a:ext cx="1993036" cy="183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596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familylifeministry.atlanta.goarch.org/wp-content/uploads/2013/10/FamilyLivingPictur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8"/>
          <a:stretch/>
        </p:blipFill>
        <p:spPr bwMode="auto">
          <a:xfrm>
            <a:off x="6726385" y="5916858"/>
            <a:ext cx="2412268" cy="94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loud 7"/>
          <p:cNvSpPr/>
          <p:nvPr/>
        </p:nvSpPr>
        <p:spPr>
          <a:xfrm>
            <a:off x="-1621389" y="404664"/>
            <a:ext cx="6187341" cy="691276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5347" y="908720"/>
            <a:ext cx="9144000" cy="398528"/>
          </a:xfrm>
          <a:prstGeom prst="rect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9" t="37880" r="19062" b="17115"/>
          <a:stretch/>
        </p:blipFill>
        <p:spPr bwMode="auto">
          <a:xfrm>
            <a:off x="20188" y="1412776"/>
            <a:ext cx="1118681" cy="50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123728" y="1951672"/>
            <a:ext cx="63184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Lesson 5:  Led by the class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Communication: How to talk and treat each other in relationships.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Know when to share private and personal information, </a:t>
            </a:r>
            <a:r>
              <a:rPr lang="en-GB">
                <a:latin typeface="Century Gothic" panose="020B0502020202020204" pitchFamily="34" charset="0"/>
              </a:rPr>
              <a:t>including online. 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5122" name="Picture 2" descr="http://www.cliparthut.com/clip-arts/288/people-talking-clip-art-2882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28" y="3645024"/>
            <a:ext cx="2160240" cy="206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31840" y="4005064"/>
            <a:ext cx="504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What we want from the sessions:</a:t>
            </a:r>
          </a:p>
          <a:p>
            <a:r>
              <a:rPr lang="en-GB" dirty="0">
                <a:latin typeface="Century Gothic" panose="020B0502020202020204" pitchFamily="34" charset="0"/>
              </a:rPr>
              <a:t>Facts, tolerance, feeling safe and knowing how to keep themselves safe</a:t>
            </a:r>
          </a:p>
        </p:txBody>
      </p:sp>
    </p:spTree>
    <p:extLst>
      <p:ext uri="{BB962C8B-B14F-4D97-AF65-F5344CB8AC3E}">
        <p14:creationId xmlns:p14="http://schemas.microsoft.com/office/powerpoint/2010/main" val="880919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9AAF3-DAF4-4C8F-82D8-D470EF5C6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ACDC1-889A-4957-B337-28E800494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 will let you know via WhatsApp when I teach one of the lessons, so that you are prepared to field any questions when your children get home.</a:t>
            </a:r>
          </a:p>
        </p:txBody>
      </p:sp>
    </p:spTree>
    <p:extLst>
      <p:ext uri="{BB962C8B-B14F-4D97-AF65-F5344CB8AC3E}">
        <p14:creationId xmlns:p14="http://schemas.microsoft.com/office/powerpoint/2010/main" val="4086116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36bf379-b364-424b-b18d-ce9acfff0048">
      <Terms xmlns="http://schemas.microsoft.com/office/infopath/2007/PartnerControls"/>
    </lcf76f155ced4ddcb4097134ff3c332f>
    <TaxCatchAll xmlns="a559aba7-db77-42a3-895c-0e935610607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E8E6A082B51641A16C6FB01DC61B0C" ma:contentTypeVersion="19" ma:contentTypeDescription="Create a new document." ma:contentTypeScope="" ma:versionID="b6de4ddee8a20ea7e2a30a85754ab27e">
  <xsd:schema xmlns:xsd="http://www.w3.org/2001/XMLSchema" xmlns:xs="http://www.w3.org/2001/XMLSchema" xmlns:p="http://schemas.microsoft.com/office/2006/metadata/properties" xmlns:ns2="b36bf379-b364-424b-b18d-ce9acfff0048" xmlns:ns3="a559aba7-db77-42a3-895c-0e9356106079" targetNamespace="http://schemas.microsoft.com/office/2006/metadata/properties" ma:root="true" ma:fieldsID="b71ca75b18ca1f7a21906d470e6c231b" ns2:_="" ns3:_="">
    <xsd:import namespace="b36bf379-b364-424b-b18d-ce9acfff0048"/>
    <xsd:import namespace="a559aba7-db77-42a3-895c-0e93561060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6bf379-b364-424b-b18d-ce9acfff00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16adb097-237f-4461-ab96-a1f947117b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59aba7-db77-42a3-895c-0e9356106079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40052550-afd1-446c-8d53-83a5fa6026d3}" ma:internalName="TaxCatchAll" ma:showField="CatchAllData" ma:web="a559aba7-db77-42a3-895c-0e93561060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B8D39D-D032-4DBA-B7A5-1E381D4DB552}">
  <ds:schemaRefs>
    <ds:schemaRef ds:uri="http://schemas.microsoft.com/office/2006/documentManagement/types"/>
    <ds:schemaRef ds:uri="a559aba7-db77-42a3-895c-0e9356106079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b36bf379-b364-424b-b18d-ce9acfff0048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C3E1A6B-D901-4C17-9FD6-A7E942866AB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E97EB8-1B85-4906-8A3C-833A09885E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6bf379-b364-424b-b18d-ce9acfff0048"/>
    <ds:schemaRef ds:uri="a559aba7-db77-42a3-895c-0e935610607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1216</TotalTime>
  <Words>339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Narrow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Sex Education</dc:title>
  <dc:creator>Sarah Glancy1</dc:creator>
  <cp:lastModifiedBy>J Greenhill</cp:lastModifiedBy>
  <cp:revision>24</cp:revision>
  <dcterms:created xsi:type="dcterms:W3CDTF">2015-05-14T12:54:43Z</dcterms:created>
  <dcterms:modified xsi:type="dcterms:W3CDTF">2026-06-05T15:36:55Z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0x0101008FE8E6A082B51641A16C6FB01DC61B0C</vt:lpwstr>
  </property>
  <property fmtid="{D5CDD505-2E9C-101B-9397-08002B2CF9AE}" pid="3" name="MediaServiceImageTags">
    <vt:lpwstr/>
  </property>
</Properties>
</file>