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modernComment_138_A544D869.xml" ContentType="application/vnd.ms-powerpoint.comments+xml"/>
  <Override PartName="/ppt/comments/modernComment_129_9AD5892F.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4"/>
  </p:sldMasterIdLst>
  <p:sldIdLst>
    <p:sldId id="256" r:id="rId5"/>
    <p:sldId id="290" r:id="rId6"/>
    <p:sldId id="284" r:id="rId7"/>
    <p:sldId id="310" r:id="rId8"/>
    <p:sldId id="308" r:id="rId9"/>
    <p:sldId id="296" r:id="rId10"/>
    <p:sldId id="307" r:id="rId11"/>
    <p:sldId id="257" r:id="rId12"/>
    <p:sldId id="293" r:id="rId13"/>
    <p:sldId id="309" r:id="rId14"/>
    <p:sldId id="311" r:id="rId15"/>
    <p:sldId id="306" r:id="rId16"/>
    <p:sldId id="312" r:id="rId17"/>
    <p:sldId id="314" r:id="rId18"/>
    <p:sldId id="297" r:id="rId19"/>
    <p:sldId id="315" r:id="rId20"/>
    <p:sldId id="316" r:id="rId21"/>
    <p:sldId id="317" r:id="rId22"/>
    <p:sldId id="313" r:id="rId23"/>
    <p:sldId id="294" r:id="rId24"/>
    <p:sldId id="285" r:id="rId25"/>
    <p:sldId id="298" r:id="rId26"/>
    <p:sldId id="305" r:id="rId27"/>
    <p:sldId id="304" r:id="rId28"/>
    <p:sldId id="292" r:id="rId29"/>
    <p:sldId id="303" r:id="rId30"/>
    <p:sldId id="286" r:id="rId31"/>
    <p:sldId id="295" r:id="rId32"/>
    <p:sldId id="287"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EB03C14-DB8E-CEA8-55E5-E4A954087F6F}" name="Mrs Greenhill" initials="MG" userId="S::jgreenhill@northsidesch.org::748f4ba8-38b9-4336-aee4-b66a33eb7d03"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iz longworth" initials="ll" lastIdx="6" clrIdx="0"/>
  <p:cmAuthor id="2" name="Liz Longworth" initials="LL" lastIdx="6"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43CC0F-79BD-3730-7FC5-399D1D589114}" v="118" dt="2026-09-06T09:45:01.0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omments/modernComment_129_9AD5892F.xml><?xml version="1.0" encoding="utf-8"?>
<p188:cmLst xmlns:a="http://schemas.openxmlformats.org/drawingml/2006/main" xmlns:r="http://schemas.openxmlformats.org/officeDocument/2006/relationships" xmlns:p188="http://schemas.microsoft.com/office/powerpoint/2018/8/main">
  <p188:cm id="{97384BF7-AC63-4E68-95D5-86CA2BE8F690}" authorId="{7EB03C14-DB8E-CEA8-55E5-E4A954087F6F}" created="2025-09-15T09:53:38.377">
    <pc:sldMkLst xmlns:pc="http://schemas.microsoft.com/office/powerpoint/2013/main/command">
      <pc:docMk/>
      <pc:sldMk cId="2597685551" sldId="297"/>
    </pc:sldMkLst>
    <p188:txBody>
      <a:bodyPr/>
      <a:lstStyle/>
      <a:p>
        <a:r>
          <a:rPr lang="en-GB"/>
          <a:t>Include that there will be a low stakes spelling quiz after they have learnt their weekly spellings</a:t>
        </a:r>
      </a:p>
    </p188:txBody>
  </p188:cm>
</p188:cmLst>
</file>

<file path=ppt/comments/modernComment_138_A544D869.xml><?xml version="1.0" encoding="utf-8"?>
<p188:cmLst xmlns:a="http://schemas.openxmlformats.org/drawingml/2006/main" xmlns:r="http://schemas.openxmlformats.org/officeDocument/2006/relationships" xmlns:p188="http://schemas.microsoft.com/office/powerpoint/2018/8/main">
  <p188:cm id="{CE133FD1-A2EE-4D41-B6DE-740FE73589EB}" authorId="{7EB03C14-DB8E-CEA8-55E5-E4A954087F6F}" created="2025-09-15T09:50:58.188">
    <pc:sldMkLst xmlns:pc="http://schemas.microsoft.com/office/powerpoint/2013/main/command">
      <pc:docMk/>
      <pc:sldMk cId="2772752489" sldId="312"/>
    </pc:sldMkLst>
    <p188:txBody>
      <a:bodyPr/>
      <a:lstStyle/>
      <a:p>
        <a:r>
          <a:rPr lang="en-GB"/>
          <a:t>I would say 15-20 minutes for Year 3</a:t>
        </a:r>
      </a:p>
    </p188:txBody>
  </p188:cm>
</p188: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a:t>Click to edit Master title style</a:t>
            </a:r>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BF7E4578-77F6-4D29-A26A-203BA3708740}" type="datetimeFigureOut">
              <a:rPr lang="en-GB" smtClean="0"/>
              <a:t>15/09/2026</a:t>
            </a:fld>
            <a:endParaRPr lang="en-GB"/>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GB"/>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F912F244-6FC4-4664-8C66-FECE8DEBFC11}"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a:t>Click to edit Master title style</a:t>
            </a:r>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BF7E4578-77F6-4D29-A26A-203BA3708740}" type="datetimeFigureOut">
              <a:rPr lang="en-GB" smtClean="0"/>
              <a:t>15/09/2026</a:t>
            </a:fld>
            <a:endParaRPr lang="en-GB"/>
          </a:p>
        </p:txBody>
      </p:sp>
      <p:sp>
        <p:nvSpPr>
          <p:cNvPr id="5" name="Footer Placeholder 4"/>
          <p:cNvSpPr>
            <a:spLocks noGrp="1"/>
          </p:cNvSpPr>
          <p:nvPr>
            <p:ph type="ftr" sz="quarter" idx="11"/>
          </p:nvPr>
        </p:nvSpPr>
        <p:spPr>
          <a:xfrm>
            <a:off x="457200" y="6480969"/>
            <a:ext cx="4260056" cy="300831"/>
          </a:xfrm>
        </p:spPr>
        <p:txBody>
          <a:bodyPr/>
          <a:lstStyle/>
          <a:p>
            <a:endParaRPr lang="en-GB"/>
          </a:p>
        </p:txBody>
      </p:sp>
      <p:sp>
        <p:nvSpPr>
          <p:cNvPr id="6" name="Slide Number Placeholder 5"/>
          <p:cNvSpPr>
            <a:spLocks noGrp="1"/>
          </p:cNvSpPr>
          <p:nvPr>
            <p:ph type="sldNum" sz="quarter" idx="12"/>
          </p:nvPr>
        </p:nvSpPr>
        <p:spPr/>
        <p:txBody>
          <a:bodyPr/>
          <a:lstStyle/>
          <a:p>
            <a:fld id="{F912F244-6FC4-4664-8C66-FECE8DEBFC11}"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BF7E4578-77F6-4D29-A26A-203BA3708740}" type="datetimeFigureOut">
              <a:rPr lang="en-GB" smtClean="0"/>
              <a:t>15/09/2026</a:t>
            </a:fld>
            <a:endParaRPr lang="en-GB"/>
          </a:p>
        </p:txBody>
      </p:sp>
      <p:sp>
        <p:nvSpPr>
          <p:cNvPr id="5" name="Footer Placeholder 4"/>
          <p:cNvSpPr>
            <a:spLocks noGrp="1"/>
          </p:cNvSpPr>
          <p:nvPr>
            <p:ph type="ftr" sz="quarter" idx="11"/>
          </p:nvPr>
        </p:nvSpPr>
        <p:spPr>
          <a:xfrm>
            <a:off x="2619376" y="6480969"/>
            <a:ext cx="4260056" cy="300831"/>
          </a:xfrm>
        </p:spPr>
        <p:txBody>
          <a:bodyPr/>
          <a:lstStyle/>
          <a:p>
            <a:endParaRPr lang="en-GB"/>
          </a:p>
        </p:txBody>
      </p:sp>
      <p:sp>
        <p:nvSpPr>
          <p:cNvPr id="6" name="Slide Number Placeholder 5"/>
          <p:cNvSpPr>
            <a:spLocks noGrp="1"/>
          </p:cNvSpPr>
          <p:nvPr>
            <p:ph type="sldNum" sz="quarter" idx="12"/>
          </p:nvPr>
        </p:nvSpPr>
        <p:spPr>
          <a:xfrm>
            <a:off x="8451056" y="809624"/>
            <a:ext cx="502920" cy="300831"/>
          </a:xfrm>
        </p:spPr>
        <p:txBody>
          <a:bodyPr/>
          <a:lstStyle/>
          <a:p>
            <a:fld id="{F912F244-6FC4-4664-8C66-FECE8DEBFC11}" type="slidenum">
              <a:rPr lang="en-GB" smtClean="0"/>
              <a:t>‹#›</a:t>
            </a:fld>
            <a:endParaRPr lang="en-GB"/>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a:t>Click to edit Master title style</a:t>
            </a:r>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a:t>Click to edit Master title style</a:t>
            </a:r>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BF7E4578-77F6-4D29-A26A-203BA3708740}" type="datetimeFigureOut">
              <a:rPr lang="en-GB" smtClean="0"/>
              <a:t>15/09/2026</a:t>
            </a:fld>
            <a:endParaRPr lang="en-GB"/>
          </a:p>
        </p:txBody>
      </p:sp>
      <p:sp>
        <p:nvSpPr>
          <p:cNvPr id="6" name="Footer Placeholder 5"/>
          <p:cNvSpPr>
            <a:spLocks noGrp="1"/>
          </p:cNvSpPr>
          <p:nvPr>
            <p:ph type="ftr" sz="quarter" idx="11"/>
          </p:nvPr>
        </p:nvSpPr>
        <p:spPr>
          <a:xfrm>
            <a:off x="457200" y="6480969"/>
            <a:ext cx="4260056" cy="301752"/>
          </a:xfrm>
        </p:spPr>
        <p:txBody>
          <a:bodyPr/>
          <a:lstStyle/>
          <a:p>
            <a:endParaRPr lang="en-GB"/>
          </a:p>
        </p:txBody>
      </p:sp>
      <p:sp>
        <p:nvSpPr>
          <p:cNvPr id="7" name="Slide Number Placeholder 6"/>
          <p:cNvSpPr>
            <a:spLocks noGrp="1"/>
          </p:cNvSpPr>
          <p:nvPr>
            <p:ph type="sldNum" sz="quarter" idx="12"/>
          </p:nvPr>
        </p:nvSpPr>
        <p:spPr>
          <a:xfrm>
            <a:off x="7589520" y="6480969"/>
            <a:ext cx="502920" cy="301752"/>
          </a:xfrm>
        </p:spPr>
        <p:txBody>
          <a:bodyPr/>
          <a:lstStyle/>
          <a:p>
            <a:fld id="{F912F244-6FC4-4664-8C66-FECE8DEBFC11}"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a:t>Click to edit Master title style</a:t>
            </a:r>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BF7E4578-77F6-4D29-A26A-203BA3708740}" type="datetimeFigureOut">
              <a:rPr lang="en-GB" smtClean="0"/>
              <a:t>15/09/2026</a:t>
            </a:fld>
            <a:endParaRPr lang="en-GB"/>
          </a:p>
        </p:txBody>
      </p:sp>
      <p:sp>
        <p:nvSpPr>
          <p:cNvPr id="8" name="Footer Placeholder 7"/>
          <p:cNvSpPr>
            <a:spLocks noGrp="1"/>
          </p:cNvSpPr>
          <p:nvPr>
            <p:ph type="ftr" sz="quarter" idx="11"/>
          </p:nvPr>
        </p:nvSpPr>
        <p:spPr>
          <a:xfrm>
            <a:off x="457200" y="6480969"/>
            <a:ext cx="4261104" cy="301752"/>
          </a:xfrm>
        </p:spPr>
        <p:txBody>
          <a:bodyPr/>
          <a:lstStyle/>
          <a:p>
            <a:endParaRPr lang="en-GB"/>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F912F244-6FC4-4664-8C66-FECE8DEBFC11}"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a:t>Click to edit Master title style</a:t>
            </a:r>
          </a:p>
        </p:txBody>
      </p:sp>
      <p:sp>
        <p:nvSpPr>
          <p:cNvPr id="3" name="Date Placeholder 2"/>
          <p:cNvSpPr>
            <a:spLocks noGrp="1"/>
          </p:cNvSpPr>
          <p:nvPr>
            <p:ph type="dt" sz="half" idx="10"/>
          </p:nvPr>
        </p:nvSpPr>
        <p:spPr/>
        <p:txBody>
          <a:bodyPr/>
          <a:lstStyle/>
          <a:p>
            <a:fld id="{BF7E4578-77F6-4D29-A26A-203BA3708740}" type="datetimeFigureOut">
              <a:rPr lang="en-GB" smtClean="0"/>
              <a:t>15/09/2026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12F244-6FC4-4664-8C66-FECE8DEBFC1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BF7E4578-77F6-4D29-A26A-203BA3708740}" type="datetimeFigureOut">
              <a:rPr lang="en-GB" smtClean="0"/>
              <a:t>15/09/2026</a:t>
            </a:fld>
            <a:endParaRPr lang="en-GB"/>
          </a:p>
        </p:txBody>
      </p:sp>
      <p:sp>
        <p:nvSpPr>
          <p:cNvPr id="3" name="Footer Placeholder 2"/>
          <p:cNvSpPr>
            <a:spLocks noGrp="1"/>
          </p:cNvSpPr>
          <p:nvPr>
            <p:ph type="ftr" sz="quarter" idx="11"/>
          </p:nvPr>
        </p:nvSpPr>
        <p:spPr>
          <a:xfrm>
            <a:off x="457200" y="6481890"/>
            <a:ext cx="4260056" cy="300831"/>
          </a:xfrm>
        </p:spPr>
        <p:txBody>
          <a:bodyPr/>
          <a:lstStyle/>
          <a:p>
            <a:endParaRPr lang="en-GB"/>
          </a:p>
        </p:txBody>
      </p:sp>
      <p:sp>
        <p:nvSpPr>
          <p:cNvPr id="4" name="Slide Number Placeholder 3"/>
          <p:cNvSpPr>
            <a:spLocks noGrp="1"/>
          </p:cNvSpPr>
          <p:nvPr>
            <p:ph type="sldNum" sz="quarter" idx="12"/>
          </p:nvPr>
        </p:nvSpPr>
        <p:spPr>
          <a:xfrm>
            <a:off x="7589520" y="6480969"/>
            <a:ext cx="502920" cy="301752"/>
          </a:xfrm>
        </p:spPr>
        <p:txBody>
          <a:bodyPr/>
          <a:lstStyle/>
          <a:p>
            <a:fld id="{F912F244-6FC4-4664-8C66-FECE8DEBFC1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a:t>Click to edit Master title style</a:t>
            </a:r>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BF7E4578-77F6-4D29-A26A-203BA3708740}" type="datetimeFigureOut">
              <a:rPr lang="en-GB" smtClean="0"/>
              <a:t>15/09/2026</a:t>
            </a:fld>
            <a:endParaRPr lang="en-GB"/>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F912F244-6FC4-4664-8C66-FECE8DEBFC11}"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a:t>Click to edit Master title style</a:t>
            </a:r>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a:t>Click icon to add picture</a:t>
            </a:r>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BF7E4578-77F6-4D29-A26A-203BA3708740}" type="datetimeFigureOut">
              <a:rPr lang="en-GB" smtClean="0"/>
              <a:t>15/09/2026</a:t>
            </a:fld>
            <a:endParaRPr lang="en-GB"/>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F912F244-6FC4-4664-8C66-FECE8DEBFC11}"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F7E4578-77F6-4D29-A26A-203BA3708740}"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2F244-6FC4-4664-8C66-FECE8DEBFC1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F7E4578-77F6-4D29-A26A-203BA3708740}"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2F244-6FC4-4664-8C66-FECE8DEBFC11}"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BF7E4578-77F6-4D29-A26A-203BA3708740}" type="datetimeFigureOut">
              <a:rPr lang="en-GB" smtClean="0"/>
              <a:t>15/09/2026</a:t>
            </a:fld>
            <a:endParaRPr lang="en-GB"/>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GB"/>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F912F244-6FC4-4664-8C66-FECE8DEBFC11}"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microsoft.com/office/2018/10/relationships/comments" Target="../comments/modernComment_138_A544D86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microsoft.com/office/2018/10/relationships/comments" Target="../comments/modernComment_129_9AD5892F.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mymaths.co.uk/" TargetMode="External"/><Relationship Id="rId2" Type="http://schemas.openxmlformats.org/officeDocument/2006/relationships/hyperlink" Target="https://ttrockstars.com/"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vert="horz" lIns="91440" tIns="45720" rIns="91440" bIns="45720" anchor="b">
            <a:normAutofit/>
          </a:bodyPr>
          <a:lstStyle/>
          <a:p>
            <a:pPr marL="484505"/>
            <a:r>
              <a:rPr lang="en-GB">
                <a:solidFill>
                  <a:schemeClr val="tx1"/>
                </a:solidFill>
              </a:rPr>
              <a:t>Welcome to Year 3</a:t>
            </a:r>
            <a:br>
              <a:rPr lang="en-GB">
                <a:solidFill>
                  <a:schemeClr val="tx1"/>
                </a:solidFill>
              </a:rPr>
            </a:br>
            <a:r>
              <a:rPr lang="en-GB">
                <a:solidFill>
                  <a:schemeClr val="tx1"/>
                </a:solidFill>
              </a:rPr>
              <a:t>University of Liverpool</a:t>
            </a:r>
            <a:endParaRPr lang="en-US">
              <a:ln w="6350">
                <a:solidFill>
                  <a:srgbClr val="FF388C">
                    <a:shade val="43000"/>
                  </a:srgbClr>
                </a:solidFill>
              </a:ln>
              <a:solidFill>
                <a:schemeClr val="tx1"/>
              </a:solidFill>
            </a:endParaRPr>
          </a:p>
        </p:txBody>
      </p:sp>
      <p:sp>
        <p:nvSpPr>
          <p:cNvPr id="3" name="Subtitle 2"/>
          <p:cNvSpPr>
            <a:spLocks noGrp="1"/>
          </p:cNvSpPr>
          <p:nvPr>
            <p:ph type="subTitle" idx="1"/>
          </p:nvPr>
        </p:nvSpPr>
        <p:spPr/>
        <p:txBody>
          <a:bodyPr vert="horz" lIns="91440" tIns="45720" rIns="91440" bIns="45720" anchor="t">
            <a:normAutofit/>
          </a:bodyPr>
          <a:lstStyle/>
          <a:p>
            <a:pPr marR="36195"/>
            <a:br>
              <a:rPr lang="en-GB"/>
            </a:br>
            <a:r>
              <a:rPr lang="en-GB"/>
              <a:t>2026-2027</a:t>
            </a:r>
            <a:endParaRPr lang="en-US"/>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395536" y="5301208"/>
            <a:ext cx="1137920" cy="1247775"/>
          </a:xfrm>
          <a:prstGeom prst="rect">
            <a:avLst/>
          </a:prstGeom>
        </p:spPr>
      </p:pic>
    </p:spTree>
    <p:extLst>
      <p:ext uri="{BB962C8B-B14F-4D97-AF65-F5344CB8AC3E}">
        <p14:creationId xmlns:p14="http://schemas.microsoft.com/office/powerpoint/2010/main" val="4249020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a:solidFill>
                  <a:schemeClr val="tx1"/>
                </a:solidFill>
              </a:rPr>
              <a:t>Welcome back!</a:t>
            </a:r>
            <a:endParaRPr lang="en-GB">
              <a:ln w="6350">
                <a:solidFill>
                  <a:srgbClr val="FF388C">
                    <a:shade val="43000"/>
                  </a:srgbClr>
                </a:solidFill>
              </a:ln>
              <a:solidFill>
                <a:schemeClr val="tx1"/>
              </a:solidFill>
            </a:endParaRPr>
          </a:p>
        </p:txBody>
      </p:sp>
      <p:sp>
        <p:nvSpPr>
          <p:cNvPr id="3" name="Content Placeholder 2"/>
          <p:cNvSpPr>
            <a:spLocks noGrp="1"/>
          </p:cNvSpPr>
          <p:nvPr>
            <p:ph idx="1"/>
          </p:nvPr>
        </p:nvSpPr>
        <p:spPr/>
        <p:txBody>
          <a:bodyPr vert="horz" lIns="91440" tIns="45720" rIns="91440" bIns="45720" anchor="t">
            <a:normAutofit/>
          </a:bodyPr>
          <a:lstStyle/>
          <a:p>
            <a:pPr marL="447675" indent="-383540"/>
            <a:r>
              <a:rPr lang="en-GB"/>
              <a:t>It is so wonderful to see you all at school this term. </a:t>
            </a:r>
          </a:p>
          <a:p>
            <a:pPr marL="447675" indent="-383540"/>
            <a:r>
              <a:rPr lang="en-GB"/>
              <a:t>I will keep in touch with reminders and updates on the WhatsApp group.</a:t>
            </a:r>
          </a:p>
          <a:p>
            <a:pPr marL="447675" indent="-383540"/>
            <a:r>
              <a:rPr lang="en-GB"/>
              <a:t>I am contactable via our class email or via the class mobile and I look forward to working with your lovely children this year!</a:t>
            </a:r>
          </a:p>
        </p:txBody>
      </p:sp>
    </p:spTree>
    <p:extLst>
      <p:ext uri="{BB962C8B-B14F-4D97-AF65-F5344CB8AC3E}">
        <p14:creationId xmlns:p14="http://schemas.microsoft.com/office/powerpoint/2010/main" val="33390918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a:solidFill>
                  <a:schemeClr val="tx1"/>
                </a:solidFill>
              </a:rPr>
              <a:t>Our Northside Values</a:t>
            </a:r>
            <a:endParaRPr lang="en-GB">
              <a:ln w="6350">
                <a:solidFill>
                  <a:srgbClr val="FF388C">
                    <a:shade val="43000"/>
                  </a:srgbClr>
                </a:solidFill>
              </a:ln>
              <a:solidFill>
                <a:schemeClr val="tx1"/>
              </a:solidFill>
            </a:endParaRPr>
          </a:p>
        </p:txBody>
      </p:sp>
      <p:sp>
        <p:nvSpPr>
          <p:cNvPr id="3" name="Content Placeholder 2"/>
          <p:cNvSpPr>
            <a:spLocks noGrp="1"/>
          </p:cNvSpPr>
          <p:nvPr>
            <p:ph idx="1"/>
          </p:nvPr>
        </p:nvSpPr>
        <p:spPr/>
        <p:txBody>
          <a:bodyPr>
            <a:normAutofit fontScale="62500" lnSpcReduction="20000"/>
          </a:bodyPr>
          <a:lstStyle/>
          <a:p>
            <a:endParaRPr lang="en-GB"/>
          </a:p>
          <a:p>
            <a:r>
              <a:rPr lang="en-GB" b="1">
                <a:solidFill>
                  <a:srgbClr val="FF0000"/>
                </a:solidFill>
                <a:effectLst>
                  <a:outerShdw blurRad="38100" dist="38100" dir="2700000" algn="tl">
                    <a:srgbClr val="000000">
                      <a:alpha val="43137"/>
                    </a:srgbClr>
                  </a:outerShdw>
                </a:effectLst>
              </a:rPr>
              <a:t>RESPECT</a:t>
            </a:r>
            <a:r>
              <a:rPr lang="en-GB"/>
              <a:t>: to value our needs, beliefs and each other </a:t>
            </a:r>
          </a:p>
          <a:p>
            <a:endParaRPr lang="en-GB"/>
          </a:p>
          <a:p>
            <a:r>
              <a:rPr lang="en-GB" b="1">
                <a:solidFill>
                  <a:srgbClr val="0070C0"/>
                </a:solidFill>
                <a:effectLst>
                  <a:outerShdw blurRad="38100" dist="38100" dir="2700000" algn="tl">
                    <a:srgbClr val="000000">
                      <a:alpha val="43137"/>
                    </a:srgbClr>
                  </a:outerShdw>
                </a:effectLst>
              </a:rPr>
              <a:t>PRIDE</a:t>
            </a:r>
            <a:r>
              <a:rPr lang="en-GB"/>
              <a:t>: to have confidence in our abilities and celebrate success</a:t>
            </a:r>
          </a:p>
          <a:p>
            <a:endParaRPr lang="en-GB"/>
          </a:p>
          <a:p>
            <a:r>
              <a:rPr lang="en-GB" b="1">
                <a:solidFill>
                  <a:srgbClr val="FFC000"/>
                </a:solidFill>
                <a:effectLst>
                  <a:outerShdw blurRad="38100" dist="38100" dir="2700000" algn="tl">
                    <a:srgbClr val="000000">
                      <a:alpha val="43137"/>
                    </a:srgbClr>
                  </a:outerShdw>
                </a:effectLst>
              </a:rPr>
              <a:t>INCLUSION</a:t>
            </a:r>
            <a:r>
              <a:rPr lang="en-GB"/>
              <a:t>: to work together with families and our diverse community to become life-long learners</a:t>
            </a:r>
          </a:p>
          <a:p>
            <a:endParaRPr lang="en-GB"/>
          </a:p>
          <a:p>
            <a:r>
              <a:rPr lang="en-GB" b="1">
                <a:solidFill>
                  <a:srgbClr val="FFFF00"/>
                </a:solidFill>
                <a:effectLst>
                  <a:outerShdw blurRad="38100" dist="38100" dir="2700000" algn="tl">
                    <a:srgbClr val="000000">
                      <a:alpha val="43137"/>
                    </a:srgbClr>
                  </a:outerShdw>
                </a:effectLst>
              </a:rPr>
              <a:t>CHALLENGE</a:t>
            </a:r>
            <a:r>
              <a:rPr lang="en-GB"/>
              <a:t>: to have high expectations of ourselves so we achieve our best </a:t>
            </a:r>
          </a:p>
          <a:p>
            <a:endParaRPr lang="en-GB" b="1">
              <a:effectLst>
                <a:outerShdw blurRad="38100" dist="38100" dir="2700000" algn="tl">
                  <a:srgbClr val="000000">
                    <a:alpha val="43137"/>
                  </a:srgbClr>
                </a:outerShdw>
              </a:effectLst>
            </a:endParaRPr>
          </a:p>
          <a:p>
            <a:r>
              <a:rPr lang="en-GB" b="1">
                <a:solidFill>
                  <a:schemeClr val="accent4">
                    <a:lumMod val="60000"/>
                    <a:lumOff val="40000"/>
                  </a:schemeClr>
                </a:solidFill>
                <a:effectLst>
                  <a:outerShdw blurRad="38100" dist="38100" dir="2700000" algn="tl">
                    <a:srgbClr val="000000">
                      <a:alpha val="43137"/>
                    </a:srgbClr>
                  </a:outerShdw>
                </a:effectLst>
              </a:rPr>
              <a:t>CREATIVITY</a:t>
            </a:r>
            <a:r>
              <a:rPr lang="en-GB"/>
              <a:t>: to creatively express our feelings and ideas </a:t>
            </a:r>
          </a:p>
          <a:p>
            <a:endParaRPr lang="en-GB"/>
          </a:p>
          <a:p>
            <a:r>
              <a:rPr lang="en-GB" b="1">
                <a:solidFill>
                  <a:srgbClr val="00B050"/>
                </a:solidFill>
                <a:effectLst>
                  <a:outerShdw blurRad="38100" dist="38100" dir="2700000" algn="tl">
                    <a:srgbClr val="000000">
                      <a:alpha val="43137"/>
                    </a:srgbClr>
                  </a:outerShdw>
                </a:effectLst>
              </a:rPr>
              <a:t>RESILIENCE </a:t>
            </a:r>
            <a:r>
              <a:rPr lang="en-GB"/>
              <a:t>:to develop life skills so we fulfil our potential</a:t>
            </a:r>
          </a:p>
          <a:p>
            <a:endParaRPr lang="en-GB"/>
          </a:p>
        </p:txBody>
      </p:sp>
    </p:spTree>
    <p:extLst>
      <p:ext uri="{BB962C8B-B14F-4D97-AF65-F5344CB8AC3E}">
        <p14:creationId xmlns:p14="http://schemas.microsoft.com/office/powerpoint/2010/main" val="16951650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588B2-1C5A-4F68-BA66-D1167A0FCCC8}"/>
              </a:ext>
            </a:extLst>
          </p:cNvPr>
          <p:cNvSpPr>
            <a:spLocks noGrp="1"/>
          </p:cNvSpPr>
          <p:nvPr>
            <p:ph type="title"/>
          </p:nvPr>
        </p:nvSpPr>
        <p:spPr/>
        <p:txBody>
          <a:bodyPr vert="horz" lIns="91440" tIns="45720" rIns="91440" bIns="45720" anchor="ctr">
            <a:normAutofit/>
          </a:bodyPr>
          <a:lstStyle/>
          <a:p>
            <a:pPr marL="484505" algn="ctr"/>
            <a:r>
              <a:rPr lang="en-GB">
                <a:solidFill>
                  <a:schemeClr val="tx1"/>
                </a:solidFill>
              </a:rPr>
              <a:t>The Flourishing Schools Federation!</a:t>
            </a:r>
            <a:endParaRPr lang="en-GB">
              <a:ln w="6350">
                <a:solidFill>
                  <a:srgbClr val="FF388C">
                    <a:shade val="43000"/>
                  </a:srgbClr>
                </a:solidFill>
              </a:ln>
              <a:solidFill>
                <a:schemeClr val="tx1"/>
              </a:solidFill>
            </a:endParaRPr>
          </a:p>
        </p:txBody>
      </p:sp>
      <p:pic>
        <p:nvPicPr>
          <p:cNvPr id="4" name="Content Placeholder 3">
            <a:extLst>
              <a:ext uri="{FF2B5EF4-FFF2-40B4-BE49-F238E27FC236}">
                <a16:creationId xmlns:a16="http://schemas.microsoft.com/office/drawing/2014/main" id="{119CEB87-56F7-42FF-913B-83E83094894B}"/>
              </a:ext>
            </a:extLst>
          </p:cNvPr>
          <p:cNvPicPr>
            <a:picLocks noGrp="1" noChangeAspect="1"/>
          </p:cNvPicPr>
          <p:nvPr>
            <p:ph idx="1"/>
          </p:nvPr>
        </p:nvPicPr>
        <p:blipFill>
          <a:blip r:embed="rId2"/>
          <a:stretch>
            <a:fillRect/>
          </a:stretch>
        </p:blipFill>
        <p:spPr>
          <a:xfrm>
            <a:off x="315252" y="967010"/>
            <a:ext cx="2362443" cy="2362443"/>
          </a:xfrm>
          <a:prstGeom prst="rect">
            <a:avLst/>
          </a:prstGeom>
        </p:spPr>
      </p:pic>
      <p:sp>
        <p:nvSpPr>
          <p:cNvPr id="5" name="TextBox 4">
            <a:extLst>
              <a:ext uri="{FF2B5EF4-FFF2-40B4-BE49-F238E27FC236}">
                <a16:creationId xmlns:a16="http://schemas.microsoft.com/office/drawing/2014/main" id="{B8E261AC-BB84-4513-9320-C555F58413C8}"/>
              </a:ext>
            </a:extLst>
          </p:cNvPr>
          <p:cNvSpPr txBox="1"/>
          <p:nvPr/>
        </p:nvSpPr>
        <p:spPr>
          <a:xfrm>
            <a:off x="3779912" y="1700808"/>
            <a:ext cx="4680520" cy="1938992"/>
          </a:xfrm>
          <a:prstGeom prst="rect">
            <a:avLst/>
          </a:prstGeom>
          <a:noFill/>
        </p:spPr>
        <p:txBody>
          <a:bodyPr wrap="square" lIns="91440" tIns="45720" rIns="91440" bIns="45720" rtlCol="0" anchor="t">
            <a:spAutoFit/>
          </a:bodyPr>
          <a:lstStyle/>
          <a:p>
            <a:r>
              <a:rPr lang="en-GB" sz="2400"/>
              <a:t>As you know, we are part of the Flourishing Schools Federation, along with Queenswell Infants and Junior School.</a:t>
            </a:r>
          </a:p>
        </p:txBody>
      </p:sp>
      <p:sp>
        <p:nvSpPr>
          <p:cNvPr id="6" name="TextBox 5">
            <a:extLst>
              <a:ext uri="{FF2B5EF4-FFF2-40B4-BE49-F238E27FC236}">
                <a16:creationId xmlns:a16="http://schemas.microsoft.com/office/drawing/2014/main" id="{3CBD6303-DB95-4501-9770-E0D89A448451}"/>
              </a:ext>
            </a:extLst>
          </p:cNvPr>
          <p:cNvSpPr txBox="1"/>
          <p:nvPr/>
        </p:nvSpPr>
        <p:spPr>
          <a:xfrm>
            <a:off x="315252" y="3879919"/>
            <a:ext cx="8579296" cy="707886"/>
          </a:xfrm>
          <a:prstGeom prst="rect">
            <a:avLst/>
          </a:prstGeom>
          <a:noFill/>
        </p:spPr>
        <p:txBody>
          <a:bodyPr wrap="square" lIns="91440" tIns="45720" rIns="91440" bIns="45720" rtlCol="0" anchor="t">
            <a:spAutoFit/>
          </a:bodyPr>
          <a:lstStyle/>
          <a:p>
            <a:r>
              <a:rPr lang="en-GB" sz="2000"/>
              <a:t>We look forward to working with our sister schools again this year. </a:t>
            </a:r>
          </a:p>
          <a:p>
            <a:endParaRPr lang="en-GB" sz="2000"/>
          </a:p>
        </p:txBody>
      </p:sp>
    </p:spTree>
    <p:extLst>
      <p:ext uri="{BB962C8B-B14F-4D97-AF65-F5344CB8AC3E}">
        <p14:creationId xmlns:p14="http://schemas.microsoft.com/office/powerpoint/2010/main" val="2320848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2F3ED-5AFE-475C-B0CF-32B5D2E3C3CA}"/>
              </a:ext>
            </a:extLst>
          </p:cNvPr>
          <p:cNvSpPr>
            <a:spLocks noGrp="1"/>
          </p:cNvSpPr>
          <p:nvPr>
            <p:ph type="title"/>
          </p:nvPr>
        </p:nvSpPr>
        <p:spPr/>
        <p:txBody>
          <a:bodyPr vert="horz" lIns="91440" tIns="45720" rIns="91440" bIns="45720" anchor="ctr">
            <a:normAutofit/>
          </a:bodyPr>
          <a:lstStyle/>
          <a:p>
            <a:pPr marL="484505"/>
            <a:r>
              <a:rPr lang="en-GB">
                <a:solidFill>
                  <a:schemeClr val="tx1"/>
                </a:solidFill>
              </a:rPr>
              <a:t>Home-School Communication</a:t>
            </a:r>
            <a:endParaRPr lang="en-GB">
              <a:ln w="6350">
                <a:solidFill>
                  <a:srgbClr val="FF388C">
                    <a:shade val="43000"/>
                  </a:srgbClr>
                </a:solidFill>
              </a:ln>
              <a:solidFill>
                <a:schemeClr val="tx1"/>
              </a:solidFill>
            </a:endParaRPr>
          </a:p>
        </p:txBody>
      </p:sp>
      <p:sp>
        <p:nvSpPr>
          <p:cNvPr id="3" name="Content Placeholder 2">
            <a:extLst>
              <a:ext uri="{FF2B5EF4-FFF2-40B4-BE49-F238E27FC236}">
                <a16:creationId xmlns:a16="http://schemas.microsoft.com/office/drawing/2014/main" id="{9D662382-58B7-4D76-B300-069F64D3ABD6}"/>
              </a:ext>
            </a:extLst>
          </p:cNvPr>
          <p:cNvSpPr>
            <a:spLocks noGrp="1"/>
          </p:cNvSpPr>
          <p:nvPr>
            <p:ph idx="1"/>
          </p:nvPr>
        </p:nvSpPr>
        <p:spPr/>
        <p:txBody>
          <a:bodyPr vert="horz" lIns="91440" tIns="45720" rIns="91440" bIns="45720" anchor="t">
            <a:normAutofit/>
          </a:bodyPr>
          <a:lstStyle/>
          <a:p>
            <a:r>
              <a:rPr lang="en-GB"/>
              <a:t>Please read all text messages. </a:t>
            </a:r>
          </a:p>
          <a:p>
            <a:r>
              <a:rPr lang="en-GB"/>
              <a:t>Click on the links sent as they are often letters. </a:t>
            </a:r>
          </a:p>
          <a:p>
            <a:pPr marL="447675" indent="-383540"/>
            <a:r>
              <a:rPr lang="en-GB"/>
              <a:t>All information is sent via the newsletter, text or a separate letter. </a:t>
            </a:r>
          </a:p>
        </p:txBody>
      </p:sp>
    </p:spTree>
    <p:extLst>
      <p:ext uri="{BB962C8B-B14F-4D97-AF65-F5344CB8AC3E}">
        <p14:creationId xmlns:p14="http://schemas.microsoft.com/office/powerpoint/2010/main" val="3383026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04D18-7EF9-4EA2-9D39-02290AF3D0CC}"/>
              </a:ext>
            </a:extLst>
          </p:cNvPr>
          <p:cNvSpPr>
            <a:spLocks noGrp="1"/>
          </p:cNvSpPr>
          <p:nvPr>
            <p:ph type="title"/>
          </p:nvPr>
        </p:nvSpPr>
        <p:spPr/>
        <p:txBody>
          <a:bodyPr vert="horz" lIns="91440" tIns="45720" rIns="91440" bIns="45720" anchor="ctr">
            <a:normAutofit/>
          </a:bodyPr>
          <a:lstStyle/>
          <a:p>
            <a:pPr marL="484505"/>
            <a:r>
              <a:rPr lang="en-US">
                <a:ln w="6350">
                  <a:solidFill>
                    <a:srgbClr val="FF388C">
                      <a:shade val="43000"/>
                    </a:srgbClr>
                  </a:solidFill>
                </a:ln>
                <a:solidFill>
                  <a:schemeClr val="tx1"/>
                </a:solidFill>
              </a:rPr>
              <a:t>Website</a:t>
            </a:r>
            <a:br>
              <a:rPr lang="en-US">
                <a:ln w="6350">
                  <a:solidFill>
                    <a:srgbClr val="FF388C">
                      <a:shade val="43000"/>
                    </a:srgbClr>
                  </a:solidFill>
                </a:ln>
              </a:rPr>
            </a:br>
            <a:endParaRPr lang="en-US">
              <a:ln w="6350">
                <a:solidFill>
                  <a:srgbClr val="FF388C">
                    <a:shade val="43000"/>
                  </a:srgbClr>
                </a:solidFill>
              </a:ln>
            </a:endParaRPr>
          </a:p>
        </p:txBody>
      </p:sp>
      <p:sp>
        <p:nvSpPr>
          <p:cNvPr id="3" name="Content Placeholder 2">
            <a:extLst>
              <a:ext uri="{FF2B5EF4-FFF2-40B4-BE49-F238E27FC236}">
                <a16:creationId xmlns:a16="http://schemas.microsoft.com/office/drawing/2014/main" id="{25AB8ABC-0528-4735-BFD2-9CEA6101E51E}"/>
              </a:ext>
            </a:extLst>
          </p:cNvPr>
          <p:cNvSpPr>
            <a:spLocks noGrp="1"/>
          </p:cNvSpPr>
          <p:nvPr>
            <p:ph idx="1"/>
          </p:nvPr>
        </p:nvSpPr>
        <p:spPr/>
        <p:txBody>
          <a:bodyPr vert="horz" lIns="91440" tIns="45720" rIns="91440" bIns="45720" anchor="t">
            <a:normAutofit/>
          </a:bodyPr>
          <a:lstStyle/>
          <a:p>
            <a:pPr lvl="1"/>
            <a:r>
              <a:rPr lang="en-US">
                <a:ea typeface="+mn-lt"/>
                <a:cs typeface="+mn-lt"/>
              </a:rPr>
              <a:t>the parent tab </a:t>
            </a:r>
            <a:endParaRPr lang="en-US"/>
          </a:p>
          <a:p>
            <a:pPr lvl="1"/>
            <a:r>
              <a:rPr lang="en-US">
                <a:ea typeface="+mn-lt"/>
                <a:cs typeface="+mn-lt"/>
              </a:rPr>
              <a:t>the club page </a:t>
            </a:r>
            <a:endParaRPr lang="en-US"/>
          </a:p>
          <a:p>
            <a:pPr lvl="1"/>
            <a:r>
              <a:rPr lang="en-US">
                <a:ea typeface="+mn-lt"/>
                <a:cs typeface="+mn-lt"/>
              </a:rPr>
              <a:t>the calendar </a:t>
            </a:r>
            <a:endParaRPr lang="en-US"/>
          </a:p>
          <a:p>
            <a:pPr lvl="1"/>
            <a:r>
              <a:rPr lang="en-US">
                <a:ea typeface="+mn-lt"/>
                <a:cs typeface="+mn-lt"/>
              </a:rPr>
              <a:t>keeping your child safe </a:t>
            </a:r>
            <a:endParaRPr lang="en-US"/>
          </a:p>
          <a:p>
            <a:pPr lvl="1"/>
            <a:r>
              <a:rPr lang="en-US">
                <a:ea typeface="+mn-lt"/>
                <a:cs typeface="+mn-lt"/>
              </a:rPr>
              <a:t>the SEND page </a:t>
            </a:r>
            <a:endParaRPr lang="en-US"/>
          </a:p>
          <a:p>
            <a:pPr lvl="1"/>
            <a:r>
              <a:rPr lang="en-US">
                <a:ea typeface="+mn-lt"/>
                <a:cs typeface="+mn-lt"/>
              </a:rPr>
              <a:t>your class page </a:t>
            </a:r>
            <a:endParaRPr lang="en-US"/>
          </a:p>
          <a:p>
            <a:pPr lvl="1"/>
            <a:r>
              <a:rPr lang="en-US">
                <a:ea typeface="+mn-lt"/>
                <a:cs typeface="+mn-lt"/>
              </a:rPr>
              <a:t>the ticker band on the front page </a:t>
            </a:r>
            <a:endParaRPr lang="en-US"/>
          </a:p>
          <a:p>
            <a:pPr lvl="1"/>
            <a:r>
              <a:rPr lang="en-US">
                <a:ea typeface="+mn-lt"/>
                <a:cs typeface="+mn-lt"/>
              </a:rPr>
              <a:t>newsletters, letters </a:t>
            </a:r>
          </a:p>
          <a:p>
            <a:pPr lvl="1"/>
            <a:r>
              <a:rPr lang="en-US">
                <a:ea typeface="+mn-lt"/>
                <a:cs typeface="+mn-lt"/>
              </a:rPr>
              <a:t>change the language if needed</a:t>
            </a:r>
            <a:endParaRPr lang="en-US"/>
          </a:p>
          <a:p>
            <a:pPr marL="447675" indent="-383540"/>
            <a:endParaRPr lang="en-US"/>
          </a:p>
        </p:txBody>
      </p:sp>
      <p:pic>
        <p:nvPicPr>
          <p:cNvPr id="5" name="Picture 4" descr="A screenshot of a school website&#10;&#10;AI-generated content may be incorrect.">
            <a:extLst>
              <a:ext uri="{FF2B5EF4-FFF2-40B4-BE49-F238E27FC236}">
                <a16:creationId xmlns:a16="http://schemas.microsoft.com/office/drawing/2014/main" id="{6FB4EB8E-2B75-5345-FA38-400C48C45F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4088" y="236783"/>
            <a:ext cx="3542771" cy="2521752"/>
          </a:xfrm>
          <a:prstGeom prst="rect">
            <a:avLst/>
          </a:prstGeom>
        </p:spPr>
      </p:pic>
    </p:spTree>
    <p:extLst>
      <p:ext uri="{BB962C8B-B14F-4D97-AF65-F5344CB8AC3E}">
        <p14:creationId xmlns:p14="http://schemas.microsoft.com/office/powerpoint/2010/main" val="1230360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AC744-2895-2FF2-F0FF-2C2CB9F6A6C9}"/>
              </a:ext>
            </a:extLst>
          </p:cNvPr>
          <p:cNvSpPr>
            <a:spLocks noGrp="1"/>
          </p:cNvSpPr>
          <p:nvPr>
            <p:ph type="title"/>
          </p:nvPr>
        </p:nvSpPr>
        <p:spPr/>
        <p:txBody>
          <a:bodyPr vert="horz" lIns="91440" tIns="45720" rIns="91440" bIns="45720" anchor="ctr">
            <a:normAutofit/>
          </a:bodyPr>
          <a:lstStyle/>
          <a:p>
            <a:pPr marL="484505"/>
            <a:r>
              <a:rPr lang="en-GB">
                <a:ln w="6350">
                  <a:solidFill>
                    <a:srgbClr val="FF388C">
                      <a:shade val="43000"/>
                    </a:srgbClr>
                  </a:solidFill>
                </a:ln>
                <a:solidFill>
                  <a:schemeClr val="tx1"/>
                </a:solidFill>
              </a:rPr>
              <a:t>Safeguarding</a:t>
            </a:r>
          </a:p>
        </p:txBody>
      </p:sp>
      <p:sp>
        <p:nvSpPr>
          <p:cNvPr id="3" name="Content Placeholder 2">
            <a:extLst>
              <a:ext uri="{FF2B5EF4-FFF2-40B4-BE49-F238E27FC236}">
                <a16:creationId xmlns:a16="http://schemas.microsoft.com/office/drawing/2014/main" id="{4DE3E167-303C-EDC0-570F-17360DBC80ED}"/>
              </a:ext>
            </a:extLst>
          </p:cNvPr>
          <p:cNvSpPr>
            <a:spLocks noGrp="1"/>
          </p:cNvSpPr>
          <p:nvPr>
            <p:ph idx="1"/>
          </p:nvPr>
        </p:nvSpPr>
        <p:spPr/>
        <p:txBody>
          <a:bodyPr vert="horz" lIns="91440" tIns="45720" rIns="91440" bIns="45720" anchor="t">
            <a:normAutofit/>
          </a:bodyPr>
          <a:lstStyle/>
          <a:p>
            <a:pPr marL="447675" indent="-383540"/>
            <a:r>
              <a:rPr lang="en-GB"/>
              <a:t>If you have any safeguarding concerns, please speak to Mrs. Schmitz (Designated Safeguarding Lead), Mrs. Longworth (Deputy DSL), Mrs. Mulvihill-Ellis (Deputy DSL) or Miss Millwood (Deputy DSL) </a:t>
            </a:r>
          </a:p>
        </p:txBody>
      </p:sp>
    </p:spTree>
    <p:extLst>
      <p:ext uri="{BB962C8B-B14F-4D97-AF65-F5344CB8AC3E}">
        <p14:creationId xmlns:p14="http://schemas.microsoft.com/office/powerpoint/2010/main" val="17127877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a:solidFill>
                  <a:schemeClr val="tx1"/>
                </a:solidFill>
              </a:rPr>
              <a:t>Expectations:</a:t>
            </a:r>
            <a:endParaRPr lang="en-GB">
              <a:ln w="6350">
                <a:solidFill>
                  <a:srgbClr val="FF388C">
                    <a:shade val="43000"/>
                  </a:srgbClr>
                </a:solidFill>
              </a:ln>
              <a:solidFill>
                <a:schemeClr val="tx1"/>
              </a:solidFill>
            </a:endParaRPr>
          </a:p>
        </p:txBody>
      </p:sp>
      <p:sp>
        <p:nvSpPr>
          <p:cNvPr id="3" name="Content Placeholder 2"/>
          <p:cNvSpPr>
            <a:spLocks noGrp="1"/>
          </p:cNvSpPr>
          <p:nvPr>
            <p:ph idx="1"/>
          </p:nvPr>
        </p:nvSpPr>
        <p:spPr/>
        <p:txBody>
          <a:bodyPr vert="horz" lIns="91440" tIns="45720" rIns="91440" bIns="45720" anchor="t">
            <a:normAutofit lnSpcReduction="10000"/>
          </a:bodyPr>
          <a:lstStyle/>
          <a:p>
            <a:pPr marL="447675" indent="-383540"/>
            <a:r>
              <a:rPr lang="en-GB"/>
              <a:t>Children need to be in school every day. </a:t>
            </a:r>
          </a:p>
          <a:p>
            <a:pPr marL="447675" indent="-383540"/>
            <a:r>
              <a:rPr lang="en-GB"/>
              <a:t>Children need to be </a:t>
            </a:r>
            <a:r>
              <a:rPr lang="en-GB" b="1"/>
              <a:t>on time</a:t>
            </a:r>
            <a:r>
              <a:rPr lang="en-GB"/>
              <a:t>.  </a:t>
            </a:r>
            <a:endParaRPr lang="en-US"/>
          </a:p>
          <a:p>
            <a:pPr marL="447675" indent="-383540"/>
            <a:r>
              <a:rPr lang="en-GB"/>
              <a:t>Behaviour is incredibly important. Everyone must always try their best.</a:t>
            </a:r>
          </a:p>
          <a:p>
            <a:pPr marL="447675" indent="-383540"/>
            <a:r>
              <a:rPr lang="en-GB"/>
              <a:t>Homework needs to be completed each week-explained on the curriculum letter.</a:t>
            </a:r>
          </a:p>
          <a:p>
            <a:pPr marL="447675" indent="-383540"/>
            <a:r>
              <a:rPr lang="en-GB"/>
              <a:t>Children to attend boosters when invited. </a:t>
            </a:r>
          </a:p>
          <a:p>
            <a:pPr marL="64135" indent="0">
              <a:buNone/>
            </a:pPr>
            <a:r>
              <a:rPr lang="en-GB"/>
              <a:t> </a:t>
            </a:r>
          </a:p>
        </p:txBody>
      </p:sp>
    </p:spTree>
    <p:extLst>
      <p:ext uri="{BB962C8B-B14F-4D97-AF65-F5344CB8AC3E}">
        <p14:creationId xmlns:p14="http://schemas.microsoft.com/office/powerpoint/2010/main" val="3812457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a:solidFill>
                  <a:schemeClr val="tx1"/>
                </a:solidFill>
              </a:rPr>
              <a:t>Expectations</a:t>
            </a:r>
            <a:endParaRPr lang="en-GB">
              <a:ln w="6350">
                <a:solidFill>
                  <a:srgbClr val="FF388C">
                    <a:shade val="43000"/>
                  </a:srgbClr>
                </a:solidFill>
              </a:ln>
              <a:solidFill>
                <a:schemeClr val="tx1"/>
              </a:solidFill>
            </a:endParaRPr>
          </a:p>
        </p:txBody>
      </p:sp>
      <p:sp>
        <p:nvSpPr>
          <p:cNvPr id="3" name="Content Placeholder 2"/>
          <p:cNvSpPr>
            <a:spLocks noGrp="1"/>
          </p:cNvSpPr>
          <p:nvPr>
            <p:ph idx="1"/>
          </p:nvPr>
        </p:nvSpPr>
        <p:spPr/>
        <p:txBody>
          <a:bodyPr>
            <a:normAutofit/>
          </a:bodyPr>
          <a:lstStyle/>
          <a:p>
            <a:r>
              <a:rPr lang="en-GB"/>
              <a:t>Uniform-the children need to be in full uniform including shoes (not trainers) and no nail varnish. </a:t>
            </a:r>
          </a:p>
          <a:p>
            <a:r>
              <a:rPr lang="en-GB"/>
              <a:t>Long hair must be always tied back, and no jewellery should be worn (watches and small studs are acceptable). </a:t>
            </a:r>
          </a:p>
          <a:p>
            <a:r>
              <a:rPr lang="en-GB"/>
              <a:t>Any hair accessories must be small and Northside blue. </a:t>
            </a:r>
          </a:p>
          <a:p>
            <a:r>
              <a:rPr lang="en-GB"/>
              <a:t>Please label all belongings</a:t>
            </a:r>
          </a:p>
          <a:p>
            <a:endParaRPr lang="en-GB"/>
          </a:p>
        </p:txBody>
      </p:sp>
    </p:spTree>
    <p:extLst>
      <p:ext uri="{BB962C8B-B14F-4D97-AF65-F5344CB8AC3E}">
        <p14:creationId xmlns:p14="http://schemas.microsoft.com/office/powerpoint/2010/main" val="199007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a:solidFill>
                  <a:schemeClr val="tx1"/>
                </a:solidFill>
              </a:rPr>
              <a:t>Punctuality</a:t>
            </a:r>
            <a:endParaRPr lang="en-GB">
              <a:ln w="6350">
                <a:solidFill>
                  <a:srgbClr val="FF388C">
                    <a:shade val="43000"/>
                  </a:srgbClr>
                </a:solidFill>
              </a:ln>
              <a:solidFill>
                <a:schemeClr val="tx1"/>
              </a:solidFill>
            </a:endParaRPr>
          </a:p>
        </p:txBody>
      </p:sp>
      <p:sp>
        <p:nvSpPr>
          <p:cNvPr id="3" name="Content Placeholder 2"/>
          <p:cNvSpPr>
            <a:spLocks noGrp="1"/>
          </p:cNvSpPr>
          <p:nvPr>
            <p:ph idx="1"/>
          </p:nvPr>
        </p:nvSpPr>
        <p:spPr>
          <a:xfrm>
            <a:off x="457200" y="1412776"/>
            <a:ext cx="8229600" cy="4968552"/>
          </a:xfrm>
        </p:spPr>
        <p:txBody>
          <a:bodyPr vert="horz" lIns="91440" tIns="45720" rIns="91440" bIns="45720" anchor="t">
            <a:noAutofit/>
          </a:bodyPr>
          <a:lstStyle/>
          <a:p>
            <a:r>
              <a:rPr lang="en-GB" sz="2000"/>
              <a:t>Your child must be in school, on time, every day. </a:t>
            </a:r>
          </a:p>
          <a:p>
            <a:r>
              <a:rPr lang="en-GB" sz="2000"/>
              <a:t>Children must be in the playground at </a:t>
            </a:r>
            <a:r>
              <a:rPr lang="en-GB" sz="2000" b="1"/>
              <a:t>8.50am</a:t>
            </a:r>
            <a:r>
              <a:rPr lang="en-GB" sz="2000"/>
              <a:t> and we take the register at </a:t>
            </a:r>
            <a:r>
              <a:rPr lang="en-GB" sz="2000" b="1"/>
              <a:t>8.55am</a:t>
            </a:r>
            <a:r>
              <a:rPr lang="en-GB" sz="2000"/>
              <a:t> - anyone later than this will be marked as late.</a:t>
            </a:r>
          </a:p>
          <a:p>
            <a:r>
              <a:rPr lang="en-GB" sz="2000"/>
              <a:t>Punctuality is a key priority for this year as too many of our children are late on a regular basis, and therefore missing learning. </a:t>
            </a:r>
          </a:p>
          <a:p>
            <a:pPr marL="447675" indent="-383540"/>
            <a:r>
              <a:rPr lang="en-GB" sz="2000"/>
              <a:t>We will be rewarding the most punctual class with a class trip at the end of the year, as well as Punctuality Pancakes each half-term, so please support your child and their peers to make this a great year for punctuality for University of Liverpool!</a:t>
            </a:r>
          </a:p>
          <a:p>
            <a:r>
              <a:rPr lang="en-GB" sz="2000"/>
              <a:t>If your child is regularly late, please leave home earlier.</a:t>
            </a:r>
          </a:p>
        </p:txBody>
      </p:sp>
    </p:spTree>
    <p:extLst>
      <p:ext uri="{BB962C8B-B14F-4D97-AF65-F5344CB8AC3E}">
        <p14:creationId xmlns:p14="http://schemas.microsoft.com/office/powerpoint/2010/main" val="3794000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74DC5-647E-41B0-8E6C-11331117CF5B}"/>
              </a:ext>
            </a:extLst>
          </p:cNvPr>
          <p:cNvSpPr>
            <a:spLocks noGrp="1"/>
          </p:cNvSpPr>
          <p:nvPr>
            <p:ph type="title"/>
          </p:nvPr>
        </p:nvSpPr>
        <p:spPr/>
        <p:txBody>
          <a:bodyPr vert="horz" lIns="91440" tIns="45720" rIns="91440" bIns="45720" anchor="ctr">
            <a:normAutofit/>
          </a:bodyPr>
          <a:lstStyle/>
          <a:p>
            <a:pPr marL="484505"/>
            <a:r>
              <a:rPr lang="en-GB">
                <a:solidFill>
                  <a:schemeClr val="tx1"/>
                </a:solidFill>
              </a:rPr>
              <a:t>Attendance</a:t>
            </a:r>
            <a:endParaRPr lang="en-GB">
              <a:ln w="6350">
                <a:solidFill>
                  <a:srgbClr val="FF388C">
                    <a:shade val="43000"/>
                  </a:srgbClr>
                </a:solidFill>
              </a:ln>
              <a:solidFill>
                <a:schemeClr val="tx1"/>
              </a:solidFill>
            </a:endParaRPr>
          </a:p>
        </p:txBody>
      </p:sp>
      <p:sp>
        <p:nvSpPr>
          <p:cNvPr id="3" name="Content Placeholder 2">
            <a:extLst>
              <a:ext uri="{FF2B5EF4-FFF2-40B4-BE49-F238E27FC236}">
                <a16:creationId xmlns:a16="http://schemas.microsoft.com/office/drawing/2014/main" id="{F6291483-138A-459B-B361-C4C6F4FA0F38}"/>
              </a:ext>
            </a:extLst>
          </p:cNvPr>
          <p:cNvSpPr>
            <a:spLocks noGrp="1"/>
          </p:cNvSpPr>
          <p:nvPr>
            <p:ph idx="1"/>
          </p:nvPr>
        </p:nvSpPr>
        <p:spPr/>
        <p:txBody>
          <a:bodyPr vert="horz" lIns="91440" tIns="45720" rIns="91440" bIns="45720" anchor="t">
            <a:normAutofit/>
          </a:bodyPr>
          <a:lstStyle/>
          <a:p>
            <a:pPr marL="447675" indent="-383540"/>
            <a:r>
              <a:rPr lang="en-GB"/>
              <a:t>If children aren’t in school, they are missing out on valuable learning</a:t>
            </a:r>
            <a:endParaRPr lang="en-US"/>
          </a:p>
          <a:p>
            <a:pPr marL="447675" indent="-383540"/>
            <a:r>
              <a:rPr lang="en-GB"/>
              <a:t>If you are unsure whether your child is too ill to come to school, send them in and then we can send them home if necessary</a:t>
            </a:r>
          </a:p>
          <a:p>
            <a:pPr marL="447675" indent="-383540"/>
            <a:r>
              <a:rPr lang="en-GB"/>
              <a:t>The national average is 95% and our school target is 98%</a:t>
            </a:r>
          </a:p>
        </p:txBody>
      </p:sp>
    </p:spTree>
    <p:extLst>
      <p:ext uri="{BB962C8B-B14F-4D97-AF65-F5344CB8AC3E}">
        <p14:creationId xmlns:p14="http://schemas.microsoft.com/office/powerpoint/2010/main" val="20456245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463DD-F2BF-3961-B063-7AC232A424DC}"/>
              </a:ext>
            </a:extLst>
          </p:cNvPr>
          <p:cNvSpPr>
            <a:spLocks noGrp="1"/>
          </p:cNvSpPr>
          <p:nvPr>
            <p:ph type="title"/>
          </p:nvPr>
        </p:nvSpPr>
        <p:spPr>
          <a:xfrm>
            <a:off x="457200" y="267494"/>
            <a:ext cx="8229600" cy="1852113"/>
          </a:xfrm>
        </p:spPr>
        <p:txBody>
          <a:bodyPr vert="horz" lIns="91440" tIns="45720" rIns="91440" bIns="45720" anchor="ctr">
            <a:normAutofit fontScale="90000"/>
          </a:bodyPr>
          <a:lstStyle/>
          <a:p>
            <a:pPr marL="484505"/>
            <a:r>
              <a:rPr lang="en-GB" u="sng">
                <a:ln w="6350">
                  <a:solidFill>
                    <a:srgbClr val="FF388C">
                      <a:shade val="43000"/>
                    </a:srgbClr>
                  </a:solidFill>
                </a:ln>
                <a:solidFill>
                  <a:schemeClr val="tx1"/>
                </a:solidFill>
              </a:rPr>
              <a:t>Please do not allow your child to bring any additional things into school</a:t>
            </a:r>
          </a:p>
        </p:txBody>
      </p:sp>
      <p:pic>
        <p:nvPicPr>
          <p:cNvPr id="1026" name="Picture 2" descr="Rubik's Cube | The Original 3x3 Colour-Matching Puzzle, Classic  Problem-Solving Cube : Amazon.co.uk: Toys &amp; Games">
            <a:extLst>
              <a:ext uri="{FF2B5EF4-FFF2-40B4-BE49-F238E27FC236}">
                <a16:creationId xmlns:a16="http://schemas.microsoft.com/office/drawing/2014/main" id="{7D574E5E-2974-4ECF-954A-B3F80A51831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608" y="2595269"/>
            <a:ext cx="21336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52C04F6-C0B9-427A-95C9-489E4CF6D03E}"/>
              </a:ext>
            </a:extLst>
          </p:cNvPr>
          <p:cNvPicPr>
            <a:picLocks noChangeAspect="1"/>
          </p:cNvPicPr>
          <p:nvPr/>
        </p:nvPicPr>
        <p:blipFill>
          <a:blip r:embed="rId3"/>
          <a:stretch>
            <a:fillRect/>
          </a:stretch>
        </p:blipFill>
        <p:spPr>
          <a:xfrm>
            <a:off x="6404942" y="1690394"/>
            <a:ext cx="1695450" cy="1809750"/>
          </a:xfrm>
          <a:prstGeom prst="rect">
            <a:avLst/>
          </a:prstGeom>
        </p:spPr>
      </p:pic>
    </p:spTree>
    <p:extLst>
      <p:ext uri="{BB962C8B-B14F-4D97-AF65-F5344CB8AC3E}">
        <p14:creationId xmlns:p14="http://schemas.microsoft.com/office/powerpoint/2010/main" val="3349771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434B6-BE9A-0B61-41DC-09DF23538B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5B97B6-B557-A459-B68E-610976E076C3}"/>
              </a:ext>
            </a:extLst>
          </p:cNvPr>
          <p:cNvSpPr>
            <a:spLocks noGrp="1"/>
          </p:cNvSpPr>
          <p:nvPr>
            <p:ph type="title"/>
          </p:nvPr>
        </p:nvSpPr>
        <p:spPr/>
        <p:txBody>
          <a:bodyPr vert="horz" lIns="91440" tIns="45720" rIns="91440" bIns="45720" anchor="ctr">
            <a:normAutofit/>
          </a:bodyPr>
          <a:lstStyle/>
          <a:p>
            <a:pPr marL="484505"/>
            <a:r>
              <a:rPr lang="en-GB">
                <a:ln w="6350">
                  <a:solidFill>
                    <a:srgbClr val="FF388C">
                      <a:shade val="43000"/>
                    </a:srgbClr>
                  </a:solidFill>
                </a:ln>
                <a:solidFill>
                  <a:schemeClr val="tx1"/>
                </a:solidFill>
              </a:rPr>
              <a:t>Homework:</a:t>
            </a:r>
            <a:r>
              <a:rPr lang="en-GB">
                <a:ln w="6350">
                  <a:solidFill>
                    <a:srgbClr val="FF388C">
                      <a:shade val="43000"/>
                    </a:srgbClr>
                  </a:solidFill>
                </a:ln>
              </a:rPr>
              <a:t> </a:t>
            </a:r>
          </a:p>
        </p:txBody>
      </p:sp>
      <p:sp>
        <p:nvSpPr>
          <p:cNvPr id="3" name="Content Placeholder 2">
            <a:extLst>
              <a:ext uri="{FF2B5EF4-FFF2-40B4-BE49-F238E27FC236}">
                <a16:creationId xmlns:a16="http://schemas.microsoft.com/office/drawing/2014/main" id="{56C50032-9AF0-A40F-8D8E-D2FFB3615C46}"/>
              </a:ext>
            </a:extLst>
          </p:cNvPr>
          <p:cNvSpPr>
            <a:spLocks noGrp="1"/>
          </p:cNvSpPr>
          <p:nvPr>
            <p:ph idx="1"/>
          </p:nvPr>
        </p:nvSpPr>
        <p:spPr>
          <a:xfrm>
            <a:off x="441070" y="1651019"/>
            <a:ext cx="8229600" cy="4572000"/>
          </a:xfrm>
        </p:spPr>
        <p:txBody>
          <a:bodyPr vert="horz" lIns="91440" tIns="45720" rIns="91440" bIns="45720" anchor="t">
            <a:normAutofit/>
          </a:bodyPr>
          <a:lstStyle/>
          <a:p>
            <a:pPr marL="64135" indent="0">
              <a:buNone/>
            </a:pPr>
            <a:r>
              <a:rPr lang="en-GB" sz="3100"/>
              <a:t>Reading</a:t>
            </a:r>
          </a:p>
          <a:p>
            <a:pPr marL="447675" indent="-383540"/>
            <a:r>
              <a:rPr lang="en-GB"/>
              <a:t>In Year 3 we expect children to read to adult for 15 to 20 minutes everyday. </a:t>
            </a:r>
          </a:p>
          <a:p>
            <a:pPr marL="447675" indent="-383540"/>
            <a:r>
              <a:rPr lang="en-GB" sz="2800"/>
              <a:t>Parents or children must write a comment in their reading records, </a:t>
            </a:r>
            <a:r>
              <a:rPr lang="en-GB" sz="2800" b="1"/>
              <a:t>daily. </a:t>
            </a:r>
            <a:r>
              <a:rPr lang="en-GB" sz="2800"/>
              <a:t>These will be checked every morning. Parents must check and sign this daily please.</a:t>
            </a:r>
          </a:p>
        </p:txBody>
      </p:sp>
    </p:spTree>
    <p:extLst>
      <p:ext uri="{BB962C8B-B14F-4D97-AF65-F5344CB8AC3E}">
        <p14:creationId xmlns:p14="http://schemas.microsoft.com/office/powerpoint/2010/main" val="2772752489"/>
      </p:ext>
    </p:extLst>
  </p:cSld>
  <p:clrMapOvr>
    <a:masterClrMapping/>
  </p:clrMapOvr>
  <p:extLst>
    <p:ext uri="{6950BFC3-D8DA-4A85-94F7-54DA5524770B}">
      <p188:commentRel xmlns:p188="http://schemas.microsoft.com/office/powerpoint/2018/8/main" r:id="rId2"/>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poster with a picture of books on it&#10;&#10;AI-generated content may be incorrect.">
            <a:extLst>
              <a:ext uri="{FF2B5EF4-FFF2-40B4-BE49-F238E27FC236}">
                <a16:creationId xmlns:a16="http://schemas.microsoft.com/office/drawing/2014/main" id="{F7608EDF-818B-39F0-9837-3C3F20C2CCFE}"/>
              </a:ext>
            </a:extLst>
          </p:cNvPr>
          <p:cNvPicPr>
            <a:picLocks noGrp="1" noChangeAspect="1"/>
          </p:cNvPicPr>
          <p:nvPr>
            <p:ph idx="1"/>
          </p:nvPr>
        </p:nvPicPr>
        <p:blipFill>
          <a:blip r:embed="rId2"/>
          <a:stretch>
            <a:fillRect/>
          </a:stretch>
        </p:blipFill>
        <p:spPr>
          <a:xfrm>
            <a:off x="2182859" y="121656"/>
            <a:ext cx="4556679" cy="6624733"/>
          </a:xfrm>
          <a:prstGeom prst="rect">
            <a:avLst/>
          </a:prstGeom>
        </p:spPr>
      </p:pic>
    </p:spTree>
    <p:extLst>
      <p:ext uri="{BB962C8B-B14F-4D97-AF65-F5344CB8AC3E}">
        <p14:creationId xmlns:p14="http://schemas.microsoft.com/office/powerpoint/2010/main" val="18100948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a:ln w="6350">
                  <a:solidFill>
                    <a:srgbClr val="FF388C">
                      <a:shade val="43000"/>
                    </a:srgbClr>
                  </a:solidFill>
                </a:ln>
                <a:solidFill>
                  <a:schemeClr val="tx1"/>
                </a:solidFill>
              </a:rPr>
              <a:t>Homework:</a:t>
            </a:r>
            <a:r>
              <a:rPr lang="en-GB">
                <a:ln w="6350">
                  <a:solidFill>
                    <a:srgbClr val="FF388C">
                      <a:shade val="43000"/>
                    </a:srgbClr>
                  </a:solidFill>
                </a:ln>
              </a:rPr>
              <a:t> </a:t>
            </a:r>
          </a:p>
        </p:txBody>
      </p:sp>
      <p:sp>
        <p:nvSpPr>
          <p:cNvPr id="3" name="Content Placeholder 2"/>
          <p:cNvSpPr>
            <a:spLocks noGrp="1"/>
          </p:cNvSpPr>
          <p:nvPr>
            <p:ph idx="1"/>
          </p:nvPr>
        </p:nvSpPr>
        <p:spPr>
          <a:xfrm>
            <a:off x="441070" y="1651019"/>
            <a:ext cx="8229600" cy="4572000"/>
          </a:xfrm>
        </p:spPr>
        <p:txBody>
          <a:bodyPr vert="horz" lIns="91440" tIns="45720" rIns="91440" bIns="45720" anchor="t">
            <a:normAutofit fontScale="85000" lnSpcReduction="10000"/>
          </a:bodyPr>
          <a:lstStyle/>
          <a:p>
            <a:pPr marL="64135" indent="0">
              <a:buNone/>
            </a:pPr>
            <a:r>
              <a:rPr lang="en-GB" sz="3100" dirty="0"/>
              <a:t>Spelling and Maths</a:t>
            </a:r>
          </a:p>
          <a:p>
            <a:pPr marL="447675" indent="-383540"/>
            <a:r>
              <a:rPr lang="en-GB" dirty="0"/>
              <a:t>Homework will be set on </a:t>
            </a:r>
            <a:r>
              <a:rPr lang="en-GB" b="1" dirty="0"/>
              <a:t>Thursdays</a:t>
            </a:r>
            <a:r>
              <a:rPr lang="en-GB" dirty="0"/>
              <a:t> and is to be completed by the following </a:t>
            </a:r>
            <a:r>
              <a:rPr lang="en-GB" b="1" dirty="0"/>
              <a:t>Thursday.</a:t>
            </a:r>
          </a:p>
          <a:p>
            <a:pPr marL="447675" indent="-383540"/>
            <a:r>
              <a:rPr lang="en-GB" dirty="0"/>
              <a:t>Children need to complete their Spelling Shed tasks each week. </a:t>
            </a:r>
          </a:p>
          <a:p>
            <a:pPr marL="447675" indent="-383540"/>
            <a:r>
              <a:rPr lang="en-GB" dirty="0"/>
              <a:t>Children need to complete tasks on My Maths and practise on Times Table Rockstars. </a:t>
            </a:r>
          </a:p>
          <a:p>
            <a:pPr marL="447675" indent="-383540"/>
            <a:r>
              <a:rPr lang="en-GB" dirty="0"/>
              <a:t>There will be a 'low stakes' spelling quiz every Thursday based on the previous weeks spellings.</a:t>
            </a:r>
          </a:p>
          <a:p>
            <a:pPr marL="447675" indent="-383540"/>
            <a:r>
              <a:rPr lang="en-GB" dirty="0"/>
              <a:t>There will be a times tables test each Friday.</a:t>
            </a:r>
          </a:p>
          <a:p>
            <a:pPr marL="447675" indent="-383540"/>
            <a:endParaRPr lang="en-GB"/>
          </a:p>
        </p:txBody>
      </p:sp>
    </p:spTree>
    <p:extLst>
      <p:ext uri="{BB962C8B-B14F-4D97-AF65-F5344CB8AC3E}">
        <p14:creationId xmlns:p14="http://schemas.microsoft.com/office/powerpoint/2010/main" val="2597685551"/>
      </p:ext>
    </p:extLst>
  </p:cSld>
  <p:clrMapOvr>
    <a:masterClrMapping/>
  </p:clrMapOvr>
  <p:extLst>
    <p:ext uri="{6950BFC3-D8DA-4A85-94F7-54DA5524770B}">
      <p188:commentRel xmlns:p188="http://schemas.microsoft.com/office/powerpoint/2018/8/main" r:id="rId2"/>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E2BDC-FFF8-4003-A38F-F9A08173E83A}"/>
              </a:ext>
            </a:extLst>
          </p:cNvPr>
          <p:cNvSpPr>
            <a:spLocks noGrp="1"/>
          </p:cNvSpPr>
          <p:nvPr>
            <p:ph type="ctrTitle"/>
          </p:nvPr>
        </p:nvSpPr>
        <p:spPr>
          <a:xfrm>
            <a:off x="-176122" y="1073607"/>
            <a:ext cx="3450567" cy="651295"/>
          </a:xfrm>
        </p:spPr>
        <p:txBody>
          <a:bodyPr vert="horz" lIns="91440" tIns="45720" rIns="91440" bIns="45720" anchor="b">
            <a:noAutofit/>
          </a:bodyPr>
          <a:lstStyle/>
          <a:p>
            <a:pPr marL="484505"/>
            <a:r>
              <a:rPr lang="en-GB" b="1" dirty="0">
                <a:solidFill>
                  <a:schemeClr val="tx1"/>
                </a:solidFill>
                <a:latin typeface="Century Gothic"/>
                <a:ea typeface="Calibri Light"/>
                <a:cs typeface="Calibri Light"/>
              </a:rPr>
              <a:t>MyMaths</a:t>
            </a:r>
            <a:r>
              <a:rPr lang="en-GB" dirty="0">
                <a:solidFill>
                  <a:schemeClr val="tx1"/>
                </a:solidFill>
                <a:latin typeface="Century Gothic"/>
                <a:ea typeface="Calibri Light"/>
                <a:cs typeface="Calibri Light"/>
              </a:rPr>
              <a:t> </a:t>
            </a:r>
            <a:endParaRPr lang="en-GB">
              <a:ln w="6350">
                <a:solidFill>
                  <a:srgbClr val="FF388C">
                    <a:shade val="43000"/>
                  </a:srgbClr>
                </a:solidFill>
              </a:ln>
              <a:solidFill>
                <a:schemeClr val="tx1"/>
              </a:solidFill>
              <a:latin typeface="Century Gothic"/>
            </a:endParaRPr>
          </a:p>
        </p:txBody>
      </p:sp>
      <p:sp>
        <p:nvSpPr>
          <p:cNvPr id="3" name="Subtitle 2">
            <a:extLst>
              <a:ext uri="{FF2B5EF4-FFF2-40B4-BE49-F238E27FC236}">
                <a16:creationId xmlns:a16="http://schemas.microsoft.com/office/drawing/2014/main" id="{769C2D43-F7A7-456A-8856-B34A05EF5BD3}"/>
              </a:ext>
            </a:extLst>
          </p:cNvPr>
          <p:cNvSpPr>
            <a:spLocks noGrp="1"/>
          </p:cNvSpPr>
          <p:nvPr>
            <p:ph type="subTitle" idx="1"/>
          </p:nvPr>
        </p:nvSpPr>
        <p:spPr>
          <a:xfrm>
            <a:off x="183311" y="2146203"/>
            <a:ext cx="3741708" cy="1996634"/>
          </a:xfrm>
          <a:solidFill>
            <a:schemeClr val="accent5">
              <a:lumMod val="20000"/>
              <a:lumOff val="80000"/>
            </a:schemeClr>
          </a:solidFill>
        </p:spPr>
        <p:txBody>
          <a:bodyPr vert="horz" lIns="68580" tIns="34290" rIns="68580" bIns="34290" rtlCol="0" anchor="t">
            <a:normAutofit/>
          </a:bodyPr>
          <a:lstStyle/>
          <a:p>
            <a:pPr marL="213995" marR="36195" indent="-213995" algn="l">
              <a:lnSpc>
                <a:spcPct val="100000"/>
              </a:lnSpc>
              <a:spcBef>
                <a:spcPts val="0"/>
              </a:spcBef>
              <a:buFont typeface="Arial,Sans-Serif"/>
              <a:buChar char="•"/>
            </a:pPr>
            <a:r>
              <a:rPr lang="en-GB" sz="1350" dirty="0">
                <a:solidFill>
                  <a:schemeClr val="bg1">
                    <a:lumMod val="95000"/>
                    <a:lumOff val="5000"/>
                  </a:schemeClr>
                </a:solidFill>
                <a:latin typeface="Century Gothic"/>
                <a:ea typeface="Calibri" panose="020F0502020204030204"/>
                <a:cs typeface="Calibri" panose="020F0502020204030204"/>
              </a:rPr>
              <a:t>Homework set each week based on that week's learning</a:t>
            </a:r>
            <a:endParaRPr lang="en-US" sz="1350">
              <a:ln>
                <a:solidFill>
                  <a:srgbClr val="666666"/>
                </a:solidFill>
              </a:ln>
              <a:solidFill>
                <a:schemeClr val="bg1">
                  <a:lumMod val="95000"/>
                  <a:lumOff val="5000"/>
                </a:schemeClr>
              </a:solidFill>
              <a:latin typeface="Century Gothic"/>
              <a:ea typeface="Calibri" panose="020F0502020204030204"/>
              <a:cs typeface="Calibri" panose="020F0502020204030204"/>
            </a:endParaRPr>
          </a:p>
          <a:p>
            <a:pPr marL="213995" marR="36195" indent="-213995" algn="l">
              <a:lnSpc>
                <a:spcPct val="100000"/>
              </a:lnSpc>
              <a:spcBef>
                <a:spcPts val="0"/>
              </a:spcBef>
              <a:buFont typeface="Arial,Sans-Serif"/>
              <a:buChar char="•"/>
            </a:pPr>
            <a:r>
              <a:rPr lang="en-GB" sz="1350" dirty="0">
                <a:solidFill>
                  <a:schemeClr val="bg1">
                    <a:lumMod val="95000"/>
                    <a:lumOff val="5000"/>
                  </a:schemeClr>
                </a:solidFill>
                <a:latin typeface="Century Gothic"/>
                <a:ea typeface="Calibri" panose="020F0502020204030204"/>
                <a:cs typeface="Calibri" panose="020F0502020204030204"/>
              </a:rPr>
              <a:t>Each child has their own login </a:t>
            </a:r>
            <a:endParaRPr lang="en-US" sz="1350">
              <a:ln>
                <a:solidFill>
                  <a:srgbClr val="666666"/>
                </a:solidFill>
              </a:ln>
              <a:solidFill>
                <a:schemeClr val="bg1">
                  <a:lumMod val="95000"/>
                  <a:lumOff val="5000"/>
                </a:schemeClr>
              </a:solidFill>
              <a:latin typeface="Century Gothic"/>
              <a:ea typeface="Calibri" panose="020F0502020204030204"/>
              <a:cs typeface="Calibri" panose="020F0502020204030204"/>
            </a:endParaRPr>
          </a:p>
          <a:p>
            <a:pPr marL="213995" marR="36195" indent="-213995" algn="l">
              <a:lnSpc>
                <a:spcPct val="100000"/>
              </a:lnSpc>
              <a:spcBef>
                <a:spcPts val="0"/>
              </a:spcBef>
              <a:buFont typeface="Arial,Sans-Serif"/>
              <a:buChar char="•"/>
            </a:pPr>
            <a:r>
              <a:rPr lang="en-GB" sz="1350" dirty="0">
                <a:solidFill>
                  <a:schemeClr val="bg1">
                    <a:lumMod val="95000"/>
                    <a:lumOff val="5000"/>
                  </a:schemeClr>
                </a:solidFill>
                <a:latin typeface="Century Gothic"/>
                <a:ea typeface="Calibri" panose="020F0502020204030204"/>
                <a:cs typeface="Calibri" panose="020F0502020204030204"/>
              </a:rPr>
              <a:t>Logins will be given out and children will stick these in their Reading Records. </a:t>
            </a:r>
            <a:endParaRPr lang="en-US" sz="1350">
              <a:ln>
                <a:solidFill>
                  <a:srgbClr val="666666"/>
                </a:solidFill>
              </a:ln>
              <a:solidFill>
                <a:schemeClr val="bg1">
                  <a:lumMod val="95000"/>
                  <a:lumOff val="5000"/>
                </a:schemeClr>
              </a:solidFill>
              <a:latin typeface="Century Gothic"/>
              <a:ea typeface="Calibri" panose="020F0502020204030204"/>
              <a:cs typeface="Calibri" panose="020F0502020204030204"/>
            </a:endParaRPr>
          </a:p>
          <a:p>
            <a:pPr marL="213995" marR="36195" indent="-213995" algn="l">
              <a:lnSpc>
                <a:spcPct val="100000"/>
              </a:lnSpc>
              <a:spcBef>
                <a:spcPts val="0"/>
              </a:spcBef>
              <a:buFont typeface="Arial,Sans-Serif"/>
              <a:buChar char="•"/>
            </a:pPr>
            <a:r>
              <a:rPr lang="en-GB" sz="1350" dirty="0">
                <a:solidFill>
                  <a:schemeClr val="bg1">
                    <a:lumMod val="95000"/>
                    <a:lumOff val="5000"/>
                  </a:schemeClr>
                </a:solidFill>
                <a:latin typeface="Century Gothic"/>
                <a:ea typeface="Calibri" panose="020F0502020204030204"/>
                <a:cs typeface="Calibri" panose="020F0502020204030204"/>
              </a:rPr>
              <a:t>Ask the teaching team if they don’t have one or have lost it. </a:t>
            </a:r>
            <a:endParaRPr lang="en-GB" sz="1350" dirty="0">
              <a:ln>
                <a:solidFill>
                  <a:srgbClr val="666666"/>
                </a:solidFill>
              </a:ln>
              <a:solidFill>
                <a:schemeClr val="bg1">
                  <a:lumMod val="95000"/>
                  <a:lumOff val="5000"/>
                </a:schemeClr>
              </a:solidFill>
              <a:latin typeface="Century Gothic"/>
              <a:ea typeface="Calibri" panose="020F0502020204030204"/>
              <a:cs typeface="Calibri" panose="020F0502020204030204"/>
            </a:endParaRPr>
          </a:p>
          <a:p>
            <a:pPr marL="213995" marR="36195" indent="-213995" algn="l">
              <a:lnSpc>
                <a:spcPct val="100000"/>
              </a:lnSpc>
              <a:spcBef>
                <a:spcPts val="0"/>
              </a:spcBef>
              <a:buFont typeface="Arial,Sans-Serif"/>
              <a:buChar char="•"/>
            </a:pPr>
            <a:r>
              <a:rPr lang="en-GB" sz="1350" dirty="0">
                <a:solidFill>
                  <a:schemeClr val="bg1">
                    <a:lumMod val="95000"/>
                    <a:lumOff val="5000"/>
                  </a:schemeClr>
                </a:solidFill>
                <a:latin typeface="Century Gothic"/>
                <a:ea typeface="Calibri" panose="020F0502020204030204"/>
                <a:cs typeface="Calibri" panose="020F0502020204030204"/>
              </a:rPr>
              <a:t>Teachers will monitor your child's progress. </a:t>
            </a:r>
            <a:endParaRPr lang="en-GB" sz="1350" dirty="0">
              <a:ln>
                <a:solidFill>
                  <a:srgbClr val="666666"/>
                </a:solidFill>
              </a:ln>
              <a:solidFill>
                <a:schemeClr val="bg1">
                  <a:lumMod val="95000"/>
                  <a:lumOff val="5000"/>
                </a:schemeClr>
              </a:solidFill>
              <a:latin typeface="Century Gothic"/>
              <a:ea typeface="Calibri" panose="020F0502020204030204"/>
              <a:cs typeface="Calibri" panose="020F0502020204030204"/>
            </a:endParaRPr>
          </a:p>
          <a:p>
            <a:endParaRPr lang="en-GB" dirty="0">
              <a:ea typeface="Calibri" panose="020F0502020204030204"/>
              <a:cs typeface="Calibri" panose="020F0502020204030204"/>
            </a:endParaRPr>
          </a:p>
        </p:txBody>
      </p:sp>
      <p:pic>
        <p:nvPicPr>
          <p:cNvPr id="5" name="Picture 4" descr="Logging in to MyMaths – MyMaths help and support">
            <a:extLst>
              <a:ext uri="{FF2B5EF4-FFF2-40B4-BE49-F238E27FC236}">
                <a16:creationId xmlns:a16="http://schemas.microsoft.com/office/drawing/2014/main" id="{3AA730FB-8568-6352-CED8-CD66A6844123}"/>
              </a:ext>
            </a:extLst>
          </p:cNvPr>
          <p:cNvPicPr>
            <a:picLocks noChangeAspect="1"/>
          </p:cNvPicPr>
          <p:nvPr/>
        </p:nvPicPr>
        <p:blipFill>
          <a:blip r:embed="rId2"/>
          <a:stretch>
            <a:fillRect/>
          </a:stretch>
        </p:blipFill>
        <p:spPr>
          <a:xfrm>
            <a:off x="434196" y="4749574"/>
            <a:ext cx="1723127" cy="1639709"/>
          </a:xfrm>
          <a:prstGeom prst="rect">
            <a:avLst/>
          </a:prstGeom>
        </p:spPr>
      </p:pic>
      <p:sp>
        <p:nvSpPr>
          <p:cNvPr id="7" name="Title 1">
            <a:extLst>
              <a:ext uri="{FF2B5EF4-FFF2-40B4-BE49-F238E27FC236}">
                <a16:creationId xmlns:a16="http://schemas.microsoft.com/office/drawing/2014/main" id="{B6FB7FBF-BB1D-3A4C-493E-408150ED309A}"/>
              </a:ext>
            </a:extLst>
          </p:cNvPr>
          <p:cNvSpPr txBox="1">
            <a:spLocks/>
          </p:cNvSpPr>
          <p:nvPr/>
        </p:nvSpPr>
        <p:spPr>
          <a:xfrm>
            <a:off x="3794904" y="1252606"/>
            <a:ext cx="4873925" cy="636918"/>
          </a:xfrm>
          <a:prstGeom prst="rect">
            <a:avLst/>
          </a:prstGeom>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b="1" dirty="0">
                <a:latin typeface="Century Gothic"/>
                <a:ea typeface="Calibri Light"/>
                <a:cs typeface="Calibri Light"/>
              </a:rPr>
              <a:t>Times Table Rockstars</a:t>
            </a:r>
            <a:r>
              <a:rPr lang="en-GB" sz="2700" dirty="0">
                <a:latin typeface="Century Gothic"/>
                <a:ea typeface="Calibri Light"/>
                <a:cs typeface="Calibri Light"/>
              </a:rPr>
              <a:t> </a:t>
            </a:r>
            <a:endParaRPr lang="en-GB" sz="2700">
              <a:latin typeface="Century Gothic"/>
            </a:endParaRPr>
          </a:p>
        </p:txBody>
      </p:sp>
      <p:sp>
        <p:nvSpPr>
          <p:cNvPr id="9" name="TextBox 8">
            <a:extLst>
              <a:ext uri="{FF2B5EF4-FFF2-40B4-BE49-F238E27FC236}">
                <a16:creationId xmlns:a16="http://schemas.microsoft.com/office/drawing/2014/main" id="{09CF4630-3D65-67CB-A9ED-0836A8A8DECD}"/>
              </a:ext>
            </a:extLst>
          </p:cNvPr>
          <p:cNvSpPr txBox="1"/>
          <p:nvPr/>
        </p:nvSpPr>
        <p:spPr>
          <a:xfrm>
            <a:off x="5043281" y="2249528"/>
            <a:ext cx="3619500" cy="3393236"/>
          </a:xfrm>
          <a:prstGeom prst="rect">
            <a:avLst/>
          </a:prstGeom>
          <a:solidFill>
            <a:schemeClr val="accent5">
              <a:lumMod val="20000"/>
              <a:lumOff val="80000"/>
            </a:schemeClr>
          </a:solid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marL="214313" indent="-214313">
              <a:buFont typeface="Arial"/>
              <a:buChar char="•"/>
            </a:pPr>
            <a:r>
              <a:rPr lang="en-GB" sz="1350" dirty="0">
                <a:solidFill>
                  <a:srgbClr val="0C0C0C"/>
                </a:solidFill>
                <a:latin typeface="Century Gothic"/>
                <a:ea typeface="Calibri" panose="020F0502020204030204"/>
                <a:cs typeface="Calibri" panose="020F0502020204030204"/>
              </a:rPr>
              <a:t>Children from Years 2-6 are expected to use this to practise their individual times table target.</a:t>
            </a:r>
            <a:endParaRPr lang="en-US" sz="1350">
              <a:solidFill>
                <a:srgbClr val="0C0C0C"/>
              </a:solidFill>
              <a:latin typeface="Century Gothic"/>
            </a:endParaRPr>
          </a:p>
          <a:p>
            <a:pPr marL="214313" indent="-214313">
              <a:buFont typeface="Arial"/>
              <a:buChar char="•"/>
            </a:pPr>
            <a:r>
              <a:rPr lang="en-GB" sz="1350" dirty="0">
                <a:solidFill>
                  <a:srgbClr val="0C0C0C"/>
                </a:solidFill>
                <a:latin typeface="Century Gothic"/>
                <a:ea typeface="Calibri" panose="020F0502020204030204"/>
                <a:cs typeface="Calibri" panose="020F0502020204030204"/>
              </a:rPr>
              <a:t>Logins will be given out. Please make sure that your child doesn't share their log in.</a:t>
            </a:r>
          </a:p>
          <a:p>
            <a:pPr marL="214313" indent="-214313">
              <a:buFont typeface="Arial"/>
              <a:buChar char="•"/>
            </a:pPr>
            <a:r>
              <a:rPr lang="en-GB" sz="1350" dirty="0">
                <a:solidFill>
                  <a:srgbClr val="0C0C0C"/>
                </a:solidFill>
                <a:latin typeface="Century Gothic"/>
                <a:ea typeface="Calibri" panose="020F0502020204030204"/>
                <a:cs typeface="Calibri" panose="020F0502020204030204"/>
              </a:rPr>
              <a:t>Children can use different modes to earn virtual 'coins'. </a:t>
            </a:r>
          </a:p>
          <a:p>
            <a:pPr marL="214313" indent="-214313">
              <a:buFont typeface="Arial"/>
              <a:buChar char="•"/>
            </a:pPr>
            <a:r>
              <a:rPr lang="en-GB" sz="1350" dirty="0">
                <a:solidFill>
                  <a:srgbClr val="0C0C0C"/>
                </a:solidFill>
                <a:latin typeface="Century Gothic"/>
                <a:ea typeface="Calibri" panose="020F0502020204030204"/>
                <a:cs typeface="Calibri" panose="020F0502020204030204"/>
              </a:rPr>
              <a:t>Children can use the 'Heatmap' to see their progress and which times tables they are unsure of and which they still need to learn. </a:t>
            </a:r>
          </a:p>
          <a:p>
            <a:pPr marL="214313" indent="-214313">
              <a:buFont typeface="Arial"/>
              <a:buChar char="•"/>
            </a:pPr>
            <a:r>
              <a:rPr lang="en-GB" sz="1350" dirty="0">
                <a:solidFill>
                  <a:srgbClr val="0C0C0C"/>
                </a:solidFill>
                <a:latin typeface="Century Gothic"/>
                <a:ea typeface="Calibri" panose="020F0502020204030204"/>
                <a:cs typeface="Calibri" panose="020F0502020204030204"/>
              </a:rPr>
              <a:t>'Studio' mode will check your child's speed and they can win a certificate in assembly for Rock Legend and Rock Star statuses. </a:t>
            </a:r>
          </a:p>
        </p:txBody>
      </p:sp>
      <p:pic>
        <p:nvPicPr>
          <p:cNvPr id="4" name="Picture 3" descr="Tt Rock Stars App _ Times Tables Rock Stars – VQTZLH">
            <a:extLst>
              <a:ext uri="{FF2B5EF4-FFF2-40B4-BE49-F238E27FC236}">
                <a16:creationId xmlns:a16="http://schemas.microsoft.com/office/drawing/2014/main" id="{1A585B1E-915E-FB8D-2442-E5682BDFA7A2}"/>
              </a:ext>
            </a:extLst>
          </p:cNvPr>
          <p:cNvPicPr>
            <a:picLocks noChangeAspect="1"/>
          </p:cNvPicPr>
          <p:nvPr/>
        </p:nvPicPr>
        <p:blipFill>
          <a:blip r:embed="rId3"/>
          <a:stretch>
            <a:fillRect/>
          </a:stretch>
        </p:blipFill>
        <p:spPr>
          <a:xfrm>
            <a:off x="2493754" y="4964141"/>
            <a:ext cx="2273059" cy="1221358"/>
          </a:xfrm>
          <a:prstGeom prst="rect">
            <a:avLst/>
          </a:prstGeom>
        </p:spPr>
      </p:pic>
    </p:spTree>
    <p:extLst>
      <p:ext uri="{BB962C8B-B14F-4D97-AF65-F5344CB8AC3E}">
        <p14:creationId xmlns:p14="http://schemas.microsoft.com/office/powerpoint/2010/main" val="36659254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3CAB7-5DDF-FC10-19CE-B38A5A5869F3}"/>
              </a:ext>
            </a:extLst>
          </p:cNvPr>
          <p:cNvSpPr>
            <a:spLocks noGrp="1"/>
          </p:cNvSpPr>
          <p:nvPr>
            <p:ph type="title"/>
          </p:nvPr>
        </p:nvSpPr>
        <p:spPr/>
        <p:txBody>
          <a:bodyPr vert="horz" lIns="91440" tIns="45720" rIns="91440" bIns="45720" anchor="ctr">
            <a:normAutofit/>
          </a:bodyPr>
          <a:lstStyle/>
          <a:p>
            <a:pPr marL="484505"/>
            <a:r>
              <a:rPr lang="en-GB" b="1" dirty="0">
                <a:solidFill>
                  <a:schemeClr val="tx1"/>
                </a:solidFill>
                <a:latin typeface="Century Gothic"/>
                <a:ea typeface="Calibri Light"/>
                <a:cs typeface="Calibri Light"/>
              </a:rPr>
              <a:t>If you would like to improve your child's maths learning...</a:t>
            </a:r>
            <a:endParaRPr lang="en-GB" b="1">
              <a:ln w="6350">
                <a:solidFill>
                  <a:srgbClr val="FF388C">
                    <a:shade val="43000"/>
                  </a:srgbClr>
                </a:solidFill>
              </a:ln>
              <a:solidFill>
                <a:schemeClr val="tx1"/>
              </a:solidFill>
              <a:latin typeface="Century Gothic"/>
              <a:ea typeface="Calibri Light"/>
              <a:cs typeface="Calibri Light"/>
            </a:endParaRPr>
          </a:p>
        </p:txBody>
      </p:sp>
      <p:sp>
        <p:nvSpPr>
          <p:cNvPr id="3" name="Content Placeholder 2">
            <a:extLst>
              <a:ext uri="{FF2B5EF4-FFF2-40B4-BE49-F238E27FC236}">
                <a16:creationId xmlns:a16="http://schemas.microsoft.com/office/drawing/2014/main" id="{D149F125-0A1E-5A5E-835A-4579DF95B9E0}"/>
              </a:ext>
            </a:extLst>
          </p:cNvPr>
          <p:cNvSpPr>
            <a:spLocks noGrp="1"/>
          </p:cNvSpPr>
          <p:nvPr>
            <p:ph idx="1"/>
          </p:nvPr>
        </p:nvSpPr>
        <p:spPr>
          <a:xfrm>
            <a:off x="628650" y="2129422"/>
            <a:ext cx="3929333" cy="3565427"/>
          </a:xfrm>
        </p:spPr>
        <p:txBody>
          <a:bodyPr vert="horz" lIns="68580" tIns="34290" rIns="68580" bIns="34290" rtlCol="0" anchor="t">
            <a:noAutofit/>
          </a:bodyPr>
          <a:lstStyle/>
          <a:p>
            <a:r>
              <a:rPr lang="en-GB" sz="1500">
                <a:latin typeface="Century Gothic"/>
                <a:ea typeface="Calibri"/>
                <a:cs typeface="Calibri"/>
              </a:rPr>
              <a:t>White Rose workbooks are available for </a:t>
            </a:r>
            <a:r>
              <a:rPr lang="en-GB" sz="1500" b="1">
                <a:latin typeface="Century Gothic"/>
                <a:ea typeface="Calibri"/>
                <a:cs typeface="Calibri"/>
              </a:rPr>
              <a:t>Years 1-6</a:t>
            </a:r>
            <a:endParaRPr lang="en-GB" sz="1500" b="1" dirty="0">
              <a:latin typeface="Century Gothic"/>
              <a:ea typeface="Calibri"/>
              <a:cs typeface="Calibri"/>
            </a:endParaRPr>
          </a:p>
          <a:p>
            <a:endParaRPr lang="en-GB" sz="1500" dirty="0">
              <a:latin typeface="Century Gothic"/>
              <a:ea typeface="Calibri"/>
              <a:cs typeface="Calibri"/>
            </a:endParaRPr>
          </a:p>
          <a:p>
            <a:r>
              <a:rPr lang="en-GB" sz="1500" dirty="0">
                <a:latin typeface="Century Gothic"/>
                <a:ea typeface="Calibri"/>
                <a:cs typeface="Calibri"/>
              </a:rPr>
              <a:t>These are </a:t>
            </a:r>
            <a:r>
              <a:rPr lang="en-GB" sz="1500" b="1" dirty="0">
                <a:latin typeface="Century Gothic"/>
                <a:ea typeface="Calibri"/>
                <a:cs typeface="Calibri"/>
              </a:rPr>
              <a:t>fully aligned</a:t>
            </a:r>
            <a:r>
              <a:rPr lang="en-GB" sz="1500" dirty="0">
                <a:latin typeface="Century Gothic"/>
                <a:ea typeface="Calibri"/>
                <a:cs typeface="Calibri"/>
              </a:rPr>
              <a:t> with the learning that your child does in class </a:t>
            </a:r>
            <a:r>
              <a:rPr lang="en-GB" sz="1500">
                <a:latin typeface="Century Gothic"/>
                <a:ea typeface="Calibri"/>
                <a:cs typeface="Calibri"/>
              </a:rPr>
              <a:t>and will allow them to practise the key concepts taught</a:t>
            </a:r>
            <a:endParaRPr lang="en-GB" sz="1500" dirty="0">
              <a:latin typeface="Century Gothic"/>
              <a:ea typeface="Calibri"/>
              <a:cs typeface="Calibri"/>
            </a:endParaRPr>
          </a:p>
          <a:p>
            <a:endParaRPr lang="en-GB" sz="1500" dirty="0">
              <a:latin typeface="Century Gothic"/>
              <a:ea typeface="Calibri"/>
              <a:cs typeface="Calibri"/>
            </a:endParaRPr>
          </a:p>
          <a:p>
            <a:r>
              <a:rPr lang="en-GB" sz="1500">
                <a:latin typeface="Century Gothic"/>
                <a:ea typeface="Calibri"/>
                <a:cs typeface="Calibri"/>
              </a:rPr>
              <a:t>Parents can mark the workbooks by scanning a QR code to find the answers</a:t>
            </a:r>
            <a:endParaRPr lang="en-GB" sz="1500" dirty="0">
              <a:latin typeface="Century Gothic"/>
              <a:ea typeface="Calibri"/>
              <a:cs typeface="Calibri"/>
            </a:endParaRPr>
          </a:p>
          <a:p>
            <a:endParaRPr lang="en-GB" sz="1500" dirty="0">
              <a:latin typeface="Century Gothic"/>
              <a:ea typeface="Calibri"/>
              <a:cs typeface="Calibri"/>
            </a:endParaRPr>
          </a:p>
          <a:p>
            <a:r>
              <a:rPr lang="en-GB" sz="1500" dirty="0">
                <a:latin typeface="Century Gothic"/>
                <a:ea typeface="Calibri"/>
                <a:cs typeface="Calibri"/>
              </a:rPr>
              <a:t>Please speak to the</a:t>
            </a:r>
            <a:r>
              <a:rPr lang="en-GB" sz="1500" b="1" dirty="0">
                <a:latin typeface="Century Gothic"/>
                <a:ea typeface="Calibri"/>
                <a:cs typeface="Calibri"/>
              </a:rPr>
              <a:t> office</a:t>
            </a:r>
            <a:r>
              <a:rPr lang="en-GB" sz="1500" dirty="0">
                <a:latin typeface="Century Gothic"/>
                <a:ea typeface="Calibri"/>
                <a:cs typeface="Calibri"/>
              </a:rPr>
              <a:t> if you are interested in ordering a book </a:t>
            </a:r>
            <a:r>
              <a:rPr lang="en-GB" sz="1500">
                <a:latin typeface="Century Gothic"/>
                <a:ea typeface="Calibri"/>
                <a:cs typeface="Calibri"/>
              </a:rPr>
              <a:t>through </a:t>
            </a:r>
            <a:r>
              <a:rPr lang="en-GB" sz="1500" b="1">
                <a:latin typeface="Century Gothic"/>
                <a:ea typeface="Calibri"/>
                <a:cs typeface="Calibri"/>
              </a:rPr>
              <a:t>Arbor</a:t>
            </a:r>
            <a:endParaRPr lang="en-GB" sz="1500" b="1" dirty="0">
              <a:latin typeface="Century Gothic"/>
              <a:ea typeface="Calibri"/>
              <a:cs typeface="Calibri"/>
            </a:endParaRPr>
          </a:p>
        </p:txBody>
      </p:sp>
      <p:pic>
        <p:nvPicPr>
          <p:cNvPr id="4" name="Picture 3" descr="White Rose Maths Practice Journals Year 3 Workbook: Single Copy">
            <a:extLst>
              <a:ext uri="{FF2B5EF4-FFF2-40B4-BE49-F238E27FC236}">
                <a16:creationId xmlns:a16="http://schemas.microsoft.com/office/drawing/2014/main" id="{3E0DAE96-F91E-5754-F69C-6FAB6794BD06}"/>
              </a:ext>
            </a:extLst>
          </p:cNvPr>
          <p:cNvPicPr>
            <a:picLocks noChangeAspect="1"/>
          </p:cNvPicPr>
          <p:nvPr/>
        </p:nvPicPr>
        <p:blipFill>
          <a:blip r:embed="rId2"/>
          <a:stretch>
            <a:fillRect/>
          </a:stretch>
        </p:blipFill>
        <p:spPr>
          <a:xfrm>
            <a:off x="5646595" y="2022828"/>
            <a:ext cx="2724734" cy="3782818"/>
          </a:xfrm>
          <a:prstGeom prst="rect">
            <a:avLst/>
          </a:prstGeom>
        </p:spPr>
      </p:pic>
    </p:spTree>
    <p:extLst>
      <p:ext uri="{BB962C8B-B14F-4D97-AF65-F5344CB8AC3E}">
        <p14:creationId xmlns:p14="http://schemas.microsoft.com/office/powerpoint/2010/main" val="22453121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09C09-2468-4CF8-B509-B62389069803}"/>
              </a:ext>
            </a:extLst>
          </p:cNvPr>
          <p:cNvSpPr>
            <a:spLocks noGrp="1"/>
          </p:cNvSpPr>
          <p:nvPr>
            <p:ph type="title"/>
          </p:nvPr>
        </p:nvSpPr>
        <p:spPr/>
        <p:txBody>
          <a:bodyPr vert="horz" lIns="91440" tIns="45720" rIns="91440" bIns="45720" anchor="ctr">
            <a:normAutofit/>
          </a:bodyPr>
          <a:lstStyle/>
          <a:p>
            <a:pPr marL="484505"/>
            <a:r>
              <a:rPr lang="en-GB" dirty="0">
                <a:solidFill>
                  <a:schemeClr val="tx1"/>
                </a:solidFill>
                <a:latin typeface="Century Gothic"/>
              </a:rPr>
              <a:t>Spelling Shed</a:t>
            </a:r>
            <a:endParaRPr lang="en-GB" dirty="0">
              <a:ln w="6350">
                <a:solidFill>
                  <a:srgbClr val="FF388C">
                    <a:shade val="43000"/>
                  </a:srgbClr>
                </a:solidFill>
              </a:ln>
              <a:solidFill>
                <a:schemeClr val="tx1"/>
              </a:solidFill>
              <a:latin typeface="Century Gothic"/>
            </a:endParaRPr>
          </a:p>
        </p:txBody>
      </p:sp>
      <p:pic>
        <p:nvPicPr>
          <p:cNvPr id="4" name="Content Placeholder 3">
            <a:extLst>
              <a:ext uri="{FF2B5EF4-FFF2-40B4-BE49-F238E27FC236}">
                <a16:creationId xmlns:a16="http://schemas.microsoft.com/office/drawing/2014/main" id="{B320D0FA-9BD9-4C23-B937-0299D5D7B605}"/>
              </a:ext>
            </a:extLst>
          </p:cNvPr>
          <p:cNvPicPr>
            <a:picLocks noGrp="1" noChangeAspect="1"/>
          </p:cNvPicPr>
          <p:nvPr>
            <p:ph idx="1"/>
          </p:nvPr>
        </p:nvPicPr>
        <p:blipFill>
          <a:blip r:embed="rId2"/>
          <a:stretch>
            <a:fillRect/>
          </a:stretch>
        </p:blipFill>
        <p:spPr>
          <a:xfrm>
            <a:off x="4363571" y="2226469"/>
            <a:ext cx="4457700" cy="3263504"/>
          </a:xfrm>
          <a:prstGeom prst="rect">
            <a:avLst/>
          </a:prstGeom>
        </p:spPr>
      </p:pic>
      <p:sp>
        <p:nvSpPr>
          <p:cNvPr id="5" name="TextBox 4">
            <a:extLst>
              <a:ext uri="{FF2B5EF4-FFF2-40B4-BE49-F238E27FC236}">
                <a16:creationId xmlns:a16="http://schemas.microsoft.com/office/drawing/2014/main" id="{68E99F9D-D309-4D98-BD1E-E07A5506CFFD}"/>
              </a:ext>
            </a:extLst>
          </p:cNvPr>
          <p:cNvSpPr txBox="1"/>
          <p:nvPr/>
        </p:nvSpPr>
        <p:spPr>
          <a:xfrm>
            <a:off x="452126" y="1809526"/>
            <a:ext cx="3471074" cy="4278094"/>
          </a:xfrm>
          <a:prstGeom prst="rect">
            <a:avLst/>
          </a:prstGeom>
          <a:noFill/>
        </p:spPr>
        <p:txBody>
          <a:bodyPr wrap="square" lIns="91440" tIns="45720" rIns="91440" bIns="45720" rtlCol="0" anchor="t">
            <a:spAutoFit/>
          </a:bodyPr>
          <a:lstStyle/>
          <a:p>
            <a:pPr marL="213995" indent="-213995">
              <a:buFont typeface="Arial" panose="020B0604020202020204" pitchFamily="34" charset="0"/>
              <a:buChar char="•"/>
            </a:pPr>
            <a:r>
              <a:rPr lang="en-GB" sz="1600" dirty="0">
                <a:latin typeface="Century Gothic"/>
              </a:rPr>
              <a:t>Weekly spelling lessons</a:t>
            </a:r>
          </a:p>
          <a:p>
            <a:pPr marL="213995" indent="-213995">
              <a:buFont typeface="Arial" panose="020B0604020202020204" pitchFamily="34" charset="0"/>
              <a:buChar char="•"/>
            </a:pPr>
            <a:endParaRPr lang="en-GB" sz="1600" dirty="0">
              <a:latin typeface="Century Gothic"/>
            </a:endParaRPr>
          </a:p>
          <a:p>
            <a:pPr marL="213995" indent="-213995">
              <a:buFont typeface="Arial" panose="020B0604020202020204" pitchFamily="34" charset="0"/>
              <a:buChar char="•"/>
            </a:pPr>
            <a:r>
              <a:rPr lang="en-GB" sz="1600" dirty="0">
                <a:latin typeface="Century Gothic"/>
              </a:rPr>
              <a:t>Homework set each week </a:t>
            </a:r>
          </a:p>
          <a:p>
            <a:pPr marL="213995" indent="-213995">
              <a:buFont typeface="Arial" panose="020B0604020202020204" pitchFamily="34" charset="0"/>
              <a:buChar char="•"/>
            </a:pPr>
            <a:endParaRPr lang="en-GB" sz="1600" dirty="0">
              <a:latin typeface="Century Gothic"/>
            </a:endParaRPr>
          </a:p>
          <a:p>
            <a:pPr marL="213995" indent="-213995">
              <a:buFont typeface="Arial" panose="020B0604020202020204" pitchFamily="34" charset="0"/>
              <a:buChar char="•"/>
            </a:pPr>
            <a:r>
              <a:rPr lang="en-GB" sz="1600" dirty="0">
                <a:latin typeface="Century Gothic"/>
              </a:rPr>
              <a:t>Each child has their own login </a:t>
            </a:r>
          </a:p>
          <a:p>
            <a:pPr marL="213995" indent="-213995">
              <a:buFont typeface="Arial" panose="020B0604020202020204" pitchFamily="34" charset="0"/>
              <a:buChar char="•"/>
            </a:pPr>
            <a:endParaRPr lang="en-GB" sz="1600" dirty="0">
              <a:latin typeface="Century Gothic"/>
            </a:endParaRPr>
          </a:p>
          <a:p>
            <a:pPr marL="213995" indent="-213995">
              <a:buFont typeface="Arial" panose="020B0604020202020204" pitchFamily="34" charset="0"/>
              <a:buChar char="•"/>
            </a:pPr>
            <a:r>
              <a:rPr lang="en-GB" sz="1600" dirty="0">
                <a:latin typeface="Century Gothic"/>
              </a:rPr>
              <a:t>Play games and earn points to become the weekly winner of our Bronze, Silver and Gold cups! </a:t>
            </a:r>
          </a:p>
          <a:p>
            <a:pPr marL="213995" indent="-213995">
              <a:buFont typeface="Arial" panose="020B0604020202020204" pitchFamily="34" charset="0"/>
              <a:buChar char="•"/>
            </a:pPr>
            <a:endParaRPr lang="en-GB" sz="1600" dirty="0">
              <a:latin typeface="Century Gothic"/>
            </a:endParaRPr>
          </a:p>
          <a:p>
            <a:pPr marL="213995" indent="-213995">
              <a:buFont typeface="Arial" panose="020B0604020202020204" pitchFamily="34" charset="0"/>
              <a:buChar char="•"/>
            </a:pPr>
            <a:r>
              <a:rPr lang="en-GB" sz="1600" dirty="0">
                <a:latin typeface="Century Gothic"/>
              </a:rPr>
              <a:t>Logins will be given out and children will stick these in their Reading Records. </a:t>
            </a:r>
          </a:p>
          <a:p>
            <a:pPr marL="213995" indent="-213995">
              <a:buFont typeface="Arial" panose="020B0604020202020204" pitchFamily="34" charset="0"/>
              <a:buChar char="•"/>
            </a:pPr>
            <a:endParaRPr lang="en-GB" sz="1600" dirty="0">
              <a:latin typeface="Century Gothic"/>
            </a:endParaRPr>
          </a:p>
          <a:p>
            <a:pPr marL="213995" indent="-213995">
              <a:buFont typeface="Arial" panose="020B0604020202020204" pitchFamily="34" charset="0"/>
              <a:buChar char="•"/>
            </a:pPr>
            <a:r>
              <a:rPr lang="en-GB" sz="1600" dirty="0">
                <a:latin typeface="Century Gothic"/>
              </a:rPr>
              <a:t>Ask the teaching team if they don’t have one or have lost it. </a:t>
            </a:r>
          </a:p>
        </p:txBody>
      </p:sp>
    </p:spTree>
    <p:extLst>
      <p:ext uri="{BB962C8B-B14F-4D97-AF65-F5344CB8AC3E}">
        <p14:creationId xmlns:p14="http://schemas.microsoft.com/office/powerpoint/2010/main" val="19380304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9B0FD-60A1-E8CE-26BC-608CB9FF89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C2FE05-7798-934C-DBD2-163FA61D3A36}"/>
              </a:ext>
            </a:extLst>
          </p:cNvPr>
          <p:cNvSpPr>
            <a:spLocks noGrp="1"/>
          </p:cNvSpPr>
          <p:nvPr>
            <p:ph type="title"/>
          </p:nvPr>
        </p:nvSpPr>
        <p:spPr/>
        <p:txBody>
          <a:bodyPr vert="horz" lIns="91440" tIns="45720" rIns="91440" bIns="45720" anchor="ctr">
            <a:normAutofit/>
          </a:bodyPr>
          <a:lstStyle/>
          <a:p>
            <a:pPr marL="484505"/>
            <a:r>
              <a:rPr lang="en-GB">
                <a:ln w="6350">
                  <a:solidFill>
                    <a:srgbClr val="FF388C">
                      <a:shade val="43000"/>
                    </a:srgbClr>
                  </a:solidFill>
                </a:ln>
                <a:solidFill>
                  <a:schemeClr val="tx1"/>
                </a:solidFill>
              </a:rPr>
              <a:t>Notices/reminders:</a:t>
            </a:r>
            <a:r>
              <a:rPr lang="en-GB">
                <a:ln w="6350">
                  <a:solidFill>
                    <a:srgbClr val="FF388C">
                      <a:shade val="43000"/>
                    </a:srgbClr>
                  </a:solidFill>
                </a:ln>
              </a:rPr>
              <a:t> </a:t>
            </a:r>
          </a:p>
        </p:txBody>
      </p:sp>
      <p:sp>
        <p:nvSpPr>
          <p:cNvPr id="3" name="Content Placeholder 2">
            <a:extLst>
              <a:ext uri="{FF2B5EF4-FFF2-40B4-BE49-F238E27FC236}">
                <a16:creationId xmlns:a16="http://schemas.microsoft.com/office/drawing/2014/main" id="{0E5E1DDA-36E9-4512-6887-A47D4D98C44B}"/>
              </a:ext>
            </a:extLst>
          </p:cNvPr>
          <p:cNvSpPr>
            <a:spLocks noGrp="1"/>
          </p:cNvSpPr>
          <p:nvPr>
            <p:ph idx="1"/>
          </p:nvPr>
        </p:nvSpPr>
        <p:spPr>
          <a:xfrm>
            <a:off x="323528" y="1666526"/>
            <a:ext cx="8229600" cy="4572000"/>
          </a:xfrm>
        </p:spPr>
        <p:txBody>
          <a:bodyPr vert="horz" lIns="91440" tIns="45720" rIns="91440" bIns="45720" anchor="t">
            <a:normAutofit/>
          </a:bodyPr>
          <a:lstStyle/>
          <a:p>
            <a:pPr marL="447675" indent="-383540"/>
            <a:r>
              <a:rPr lang="en-GB" sz="2500"/>
              <a:t>Children need to take their water bottles home each day, for them to be cleaned and re-filled. </a:t>
            </a:r>
            <a:endParaRPr lang="en-US" sz="2500"/>
          </a:p>
          <a:p>
            <a:pPr marL="447675" indent="-383540"/>
            <a:endParaRPr lang="en-GB" sz="2500"/>
          </a:p>
          <a:p>
            <a:pPr marL="447675" indent="-383540"/>
            <a:r>
              <a:rPr lang="en-GB" sz="2500"/>
              <a:t>See the curriculum letter on the class page for more information. </a:t>
            </a:r>
            <a:endParaRPr lang="en-US" sz="2500"/>
          </a:p>
          <a:p>
            <a:pPr marL="447675" indent="-383540"/>
            <a:endParaRPr lang="en-GB" sz="3600"/>
          </a:p>
          <a:p>
            <a:pPr marL="447675" indent="-383540"/>
            <a:endParaRPr lang="en-GB" sz="3600"/>
          </a:p>
          <a:p>
            <a:pPr marL="447675" indent="-383540"/>
            <a:endParaRPr lang="en-GB"/>
          </a:p>
        </p:txBody>
      </p:sp>
    </p:spTree>
    <p:extLst>
      <p:ext uri="{BB962C8B-B14F-4D97-AF65-F5344CB8AC3E}">
        <p14:creationId xmlns:p14="http://schemas.microsoft.com/office/powerpoint/2010/main" val="9005692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a:ln w="6350">
                  <a:solidFill>
                    <a:srgbClr val="FF388C">
                      <a:shade val="43000"/>
                    </a:srgbClr>
                  </a:solidFill>
                </a:ln>
                <a:solidFill>
                  <a:schemeClr val="tx1"/>
                </a:solidFill>
              </a:rPr>
              <a:t>P.E. days and Forest School:</a:t>
            </a:r>
            <a:r>
              <a:rPr lang="en-GB">
                <a:ln w="6350">
                  <a:solidFill>
                    <a:srgbClr val="FF388C">
                      <a:shade val="43000"/>
                    </a:srgbClr>
                  </a:solidFill>
                </a:ln>
              </a:rPr>
              <a:t> </a:t>
            </a:r>
          </a:p>
        </p:txBody>
      </p:sp>
      <p:sp>
        <p:nvSpPr>
          <p:cNvPr id="3" name="Content Placeholder 2"/>
          <p:cNvSpPr>
            <a:spLocks noGrp="1"/>
          </p:cNvSpPr>
          <p:nvPr>
            <p:ph idx="1"/>
          </p:nvPr>
        </p:nvSpPr>
        <p:spPr>
          <a:xfrm>
            <a:off x="323528" y="1666526"/>
            <a:ext cx="8229600" cy="4572000"/>
          </a:xfrm>
        </p:spPr>
        <p:txBody>
          <a:bodyPr vert="horz" lIns="91440" tIns="45720" rIns="91440" bIns="45720" anchor="t">
            <a:normAutofit fontScale="70000" lnSpcReduction="20000"/>
          </a:bodyPr>
          <a:lstStyle/>
          <a:p>
            <a:pPr marL="447675" indent="-383540"/>
            <a:r>
              <a:rPr lang="en-GB" sz="3600"/>
              <a:t>This term, our </a:t>
            </a:r>
            <a:r>
              <a:rPr lang="en-GB" sz="3600" b="1"/>
              <a:t>PE</a:t>
            </a:r>
            <a:r>
              <a:rPr lang="en-GB" sz="3600"/>
              <a:t> lessons will be on Fridays. </a:t>
            </a:r>
            <a:r>
              <a:rPr lang="en-GB" sz="3200"/>
              <a:t>Children need to come to school in their PE kits on the correct day and keep them on all day. Children are allowed to wear tracksuit bottoms as the weather gets colder. </a:t>
            </a:r>
          </a:p>
          <a:p>
            <a:pPr marL="447675" indent="-383540"/>
            <a:endParaRPr lang="en-US"/>
          </a:p>
          <a:p>
            <a:pPr marL="447675" indent="-383540"/>
            <a:r>
              <a:rPr lang="en-GB" sz="3600"/>
              <a:t>On Fridays, half of the class will be participating in Forest School. They can wear their P.E kit </a:t>
            </a:r>
            <a:r>
              <a:rPr lang="en-GB" sz="3600" b="1"/>
              <a:t>and bring old clothing and comfortable trainers/shoes in a labelled bag</a:t>
            </a:r>
            <a:r>
              <a:rPr lang="en-GB" sz="3600"/>
              <a:t>.</a:t>
            </a:r>
            <a:endParaRPr lang="en-GB"/>
          </a:p>
          <a:p>
            <a:pPr marL="447675" indent="-383540"/>
            <a:endParaRPr lang="en-GB" sz="3600"/>
          </a:p>
          <a:p>
            <a:pPr marL="447675" indent="-383540"/>
            <a:r>
              <a:rPr lang="en-GB" sz="3600"/>
              <a:t>You will have received a WhatsApp message informing you of which group your child is in. </a:t>
            </a:r>
          </a:p>
          <a:p>
            <a:pPr marL="447675" indent="-383540"/>
            <a:endParaRPr lang="en-GB" sz="3600"/>
          </a:p>
          <a:p>
            <a:pPr marL="447675" indent="-383540"/>
            <a:endParaRPr lang="en-GB" sz="3600"/>
          </a:p>
          <a:p>
            <a:pPr marL="447675" indent="-383540"/>
            <a:endParaRPr lang="en-GB"/>
          </a:p>
        </p:txBody>
      </p:sp>
    </p:spTree>
    <p:extLst>
      <p:ext uri="{BB962C8B-B14F-4D97-AF65-F5344CB8AC3E}">
        <p14:creationId xmlns:p14="http://schemas.microsoft.com/office/powerpoint/2010/main" val="8483927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a:solidFill>
                  <a:schemeClr val="tx1"/>
                </a:solidFill>
              </a:rPr>
              <a:t>Topics in Year 3</a:t>
            </a:r>
            <a:endParaRPr lang="en-GB">
              <a:ln w="6350">
                <a:solidFill>
                  <a:srgbClr val="FF388C">
                    <a:shade val="43000"/>
                  </a:srgbClr>
                </a:solidFill>
              </a:ln>
              <a:solidFill>
                <a:schemeClr val="tx1"/>
              </a:solidFill>
            </a:endParaRPr>
          </a:p>
        </p:txBody>
      </p:sp>
      <p:sp>
        <p:nvSpPr>
          <p:cNvPr id="3" name="Content Placeholder 2"/>
          <p:cNvSpPr>
            <a:spLocks noGrp="1"/>
          </p:cNvSpPr>
          <p:nvPr>
            <p:ph idx="1"/>
          </p:nvPr>
        </p:nvSpPr>
        <p:spPr/>
        <p:txBody>
          <a:bodyPr vert="horz" lIns="91440" tIns="45720" rIns="91440" bIns="45720" anchor="t">
            <a:normAutofit/>
          </a:bodyPr>
          <a:lstStyle/>
          <a:p>
            <a:pPr fontAlgn="base"/>
            <a:r>
              <a:rPr lang="en-GB"/>
              <a:t>Autumn 1: The Stone Age</a:t>
            </a:r>
            <a:r>
              <a:rPr lang="en-US"/>
              <a:t>​</a:t>
            </a:r>
          </a:p>
          <a:p>
            <a:pPr marL="447675" indent="-383540" fontAlgn="base"/>
            <a:r>
              <a:rPr lang="en-GB"/>
              <a:t>Autumn 2: Diverse Worlds </a:t>
            </a:r>
            <a:r>
              <a:rPr lang="en-US"/>
              <a:t>​</a:t>
            </a:r>
          </a:p>
          <a:p>
            <a:pPr fontAlgn="base"/>
            <a:r>
              <a:rPr lang="en-GB"/>
              <a:t>Spring 1: The Iron Age</a:t>
            </a:r>
            <a:r>
              <a:rPr lang="en-US"/>
              <a:t>​</a:t>
            </a:r>
          </a:p>
          <a:p>
            <a:pPr fontAlgn="base"/>
            <a:r>
              <a:rPr lang="en-GB"/>
              <a:t>Spring 2: Counties and cities of the UK</a:t>
            </a:r>
            <a:r>
              <a:rPr lang="en-US"/>
              <a:t>​</a:t>
            </a:r>
          </a:p>
          <a:p>
            <a:pPr fontAlgn="base"/>
            <a:r>
              <a:rPr lang="en-GB"/>
              <a:t>Summer 1: The Victorians</a:t>
            </a:r>
            <a:r>
              <a:rPr lang="en-US"/>
              <a:t>​</a:t>
            </a:r>
          </a:p>
          <a:p>
            <a:pPr fontAlgn="base"/>
            <a:r>
              <a:rPr lang="en-GB"/>
              <a:t>Summer 2: A comparison of 2 UK regions–Liverpool and the Highlands</a:t>
            </a:r>
            <a:endParaRPr lang="en-US"/>
          </a:p>
          <a:p>
            <a:pPr marL="64135" indent="0">
              <a:buNone/>
            </a:pPr>
            <a:endParaRPr lang="en-GB"/>
          </a:p>
        </p:txBody>
      </p:sp>
    </p:spTree>
    <p:extLst>
      <p:ext uri="{BB962C8B-B14F-4D97-AF65-F5344CB8AC3E}">
        <p14:creationId xmlns:p14="http://schemas.microsoft.com/office/powerpoint/2010/main" val="23446605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B075D-8EAD-4BA6-8C1E-94FB691909BB}"/>
              </a:ext>
            </a:extLst>
          </p:cNvPr>
          <p:cNvSpPr>
            <a:spLocks noGrp="1"/>
          </p:cNvSpPr>
          <p:nvPr>
            <p:ph type="title"/>
          </p:nvPr>
        </p:nvSpPr>
        <p:spPr>
          <a:xfrm>
            <a:off x="457200" y="267494"/>
            <a:ext cx="8229600" cy="1217290"/>
          </a:xfrm>
        </p:spPr>
        <p:txBody>
          <a:bodyPr vert="horz" lIns="91440" tIns="45720" rIns="91440" bIns="45720" anchor="ctr">
            <a:normAutofit/>
          </a:bodyPr>
          <a:lstStyle/>
          <a:p>
            <a:pPr marL="484505" algn="ctr"/>
            <a:r>
              <a:rPr lang="en-GB" u="sng">
                <a:solidFill>
                  <a:schemeClr val="tx1"/>
                </a:solidFill>
              </a:rPr>
              <a:t>Terrific Texts</a:t>
            </a:r>
            <a:endParaRPr lang="en-GB" u="sng">
              <a:ln w="6350">
                <a:solidFill>
                  <a:srgbClr val="FF388C">
                    <a:shade val="43000"/>
                  </a:srgbClr>
                </a:solidFill>
              </a:ln>
              <a:solidFill>
                <a:schemeClr val="tx1"/>
              </a:solidFill>
            </a:endParaRPr>
          </a:p>
        </p:txBody>
      </p:sp>
      <p:pic>
        <p:nvPicPr>
          <p:cNvPr id="6" name="Picture 2">
            <a:extLst>
              <a:ext uri="{FF2B5EF4-FFF2-40B4-BE49-F238E27FC236}">
                <a16:creationId xmlns:a16="http://schemas.microsoft.com/office/drawing/2014/main" id="{4E729F86-3533-675D-0722-D25C504FC8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439" y="279399"/>
            <a:ext cx="1917700" cy="19177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a:extLst>
              <a:ext uri="{FF2B5EF4-FFF2-40B4-BE49-F238E27FC236}">
                <a16:creationId xmlns:a16="http://schemas.microsoft.com/office/drawing/2014/main" id="{35129A9D-5AB6-8378-2C20-91D8B0FB81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6427" y="1268760"/>
            <a:ext cx="3213100" cy="31496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A993A467-21DA-2B8F-4D94-34AEBD6AE2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8946" y="2526061"/>
            <a:ext cx="1358900" cy="189230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a:extLst>
              <a:ext uri="{FF2B5EF4-FFF2-40B4-BE49-F238E27FC236}">
                <a16:creationId xmlns:a16="http://schemas.microsoft.com/office/drawing/2014/main" id="{A7C19A1E-3E44-75CA-649A-05F4D1A4BA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44989" y="3429000"/>
            <a:ext cx="2058510" cy="3124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DB77EA72-4809-2D5C-0B57-483B3BE42E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65702" y="188640"/>
            <a:ext cx="2159000" cy="3048001"/>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a:extLst>
              <a:ext uri="{FF2B5EF4-FFF2-40B4-BE49-F238E27FC236}">
                <a16:creationId xmlns:a16="http://schemas.microsoft.com/office/drawing/2014/main" id="{22E499C6-488B-1787-FCAF-5BFABA6609A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91880" y="4622800"/>
            <a:ext cx="1270000" cy="19177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a:extLst>
              <a:ext uri="{FF2B5EF4-FFF2-40B4-BE49-F238E27FC236}">
                <a16:creationId xmlns:a16="http://schemas.microsoft.com/office/drawing/2014/main" id="{DD349C9A-BA89-A8FF-5C62-0532110459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0027" y="4622800"/>
            <a:ext cx="1676400" cy="193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66321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FDCE4-7A21-6F99-8450-6DD7AFC02762}"/>
              </a:ext>
            </a:extLst>
          </p:cNvPr>
          <p:cNvSpPr>
            <a:spLocks noGrp="1"/>
          </p:cNvSpPr>
          <p:nvPr>
            <p:ph type="title"/>
          </p:nvPr>
        </p:nvSpPr>
        <p:spPr/>
        <p:txBody>
          <a:bodyPr vert="horz" lIns="91440" tIns="45720" rIns="91440" bIns="45720" anchor="ctr">
            <a:normAutofit/>
          </a:bodyPr>
          <a:lstStyle/>
          <a:p>
            <a:pPr marL="484505"/>
            <a:r>
              <a:rPr lang="en-GB">
                <a:ln w="6350">
                  <a:solidFill>
                    <a:srgbClr val="FF388C">
                      <a:shade val="43000"/>
                    </a:srgbClr>
                  </a:solidFill>
                </a:ln>
                <a:solidFill>
                  <a:schemeClr val="tx1"/>
                </a:solidFill>
              </a:rPr>
              <a:t>Maths</a:t>
            </a:r>
          </a:p>
        </p:txBody>
      </p:sp>
      <p:pic>
        <p:nvPicPr>
          <p:cNvPr id="6" name="Picture 5" descr="A screenshot of a computer screen&#10;&#10;AI-generated content may be incorrect.">
            <a:extLst>
              <a:ext uri="{FF2B5EF4-FFF2-40B4-BE49-F238E27FC236}">
                <a16:creationId xmlns:a16="http://schemas.microsoft.com/office/drawing/2014/main" id="{9BD71EE2-84BC-7274-7191-77F28CA29D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576" y="1502588"/>
            <a:ext cx="7414592" cy="5059455"/>
          </a:xfrm>
          <a:prstGeom prst="rect">
            <a:avLst/>
          </a:prstGeom>
        </p:spPr>
      </p:pic>
    </p:spTree>
    <p:extLst>
      <p:ext uri="{BB962C8B-B14F-4D97-AF65-F5344CB8AC3E}">
        <p14:creationId xmlns:p14="http://schemas.microsoft.com/office/powerpoint/2010/main" val="12105499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5C631-4AD7-4576-94F4-6EC85B2D301C}"/>
              </a:ext>
            </a:extLst>
          </p:cNvPr>
          <p:cNvSpPr>
            <a:spLocks noGrp="1"/>
          </p:cNvSpPr>
          <p:nvPr>
            <p:ph type="title"/>
          </p:nvPr>
        </p:nvSpPr>
        <p:spPr/>
        <p:txBody>
          <a:bodyPr vert="horz" lIns="91440" tIns="45720" rIns="91440" bIns="45720" anchor="ctr">
            <a:normAutofit/>
          </a:bodyPr>
          <a:lstStyle/>
          <a:p>
            <a:pPr marL="484505"/>
            <a:r>
              <a:rPr lang="en-GB">
                <a:solidFill>
                  <a:schemeClr val="tx1"/>
                </a:solidFill>
              </a:rPr>
              <a:t>Maths</a:t>
            </a:r>
            <a:endParaRPr lang="en-GB">
              <a:ln w="6350">
                <a:solidFill>
                  <a:srgbClr val="FF388C">
                    <a:shade val="43000"/>
                  </a:srgbClr>
                </a:solidFill>
              </a:ln>
              <a:solidFill>
                <a:schemeClr val="tx1"/>
              </a:solidFill>
            </a:endParaRPr>
          </a:p>
        </p:txBody>
      </p:sp>
      <p:sp>
        <p:nvSpPr>
          <p:cNvPr id="3" name="Content Placeholder 2">
            <a:extLst>
              <a:ext uri="{FF2B5EF4-FFF2-40B4-BE49-F238E27FC236}">
                <a16:creationId xmlns:a16="http://schemas.microsoft.com/office/drawing/2014/main" id="{C13B8433-EB6F-474E-A655-D957472DD61D}"/>
              </a:ext>
            </a:extLst>
          </p:cNvPr>
          <p:cNvSpPr>
            <a:spLocks noGrp="1"/>
          </p:cNvSpPr>
          <p:nvPr>
            <p:ph idx="1"/>
          </p:nvPr>
        </p:nvSpPr>
        <p:spPr/>
        <p:txBody>
          <a:bodyPr/>
          <a:lstStyle/>
          <a:p>
            <a:r>
              <a:rPr lang="en-GB">
                <a:hlinkClick r:id="rId2"/>
              </a:rPr>
              <a:t>https://ttrockstars.com/</a:t>
            </a:r>
            <a:r>
              <a:rPr lang="en-GB"/>
              <a:t> </a:t>
            </a:r>
          </a:p>
          <a:p>
            <a:r>
              <a:rPr lang="en-GB">
                <a:hlinkClick r:id="rId3"/>
              </a:rPr>
              <a:t>https://www.mymaths.co.uk/</a:t>
            </a:r>
            <a:endParaRPr lang="en-GB"/>
          </a:p>
          <a:p>
            <a:r>
              <a:rPr lang="en-GB"/>
              <a:t>White Rose Hub 1-minute maths</a:t>
            </a:r>
          </a:p>
        </p:txBody>
      </p:sp>
      <p:pic>
        <p:nvPicPr>
          <p:cNvPr id="5" name="Picture 4" descr="A black cell phone with a screen showing maths&#10;&#10;AI-generated content may be incorrect.">
            <a:extLst>
              <a:ext uri="{FF2B5EF4-FFF2-40B4-BE49-F238E27FC236}">
                <a16:creationId xmlns:a16="http://schemas.microsoft.com/office/drawing/2014/main" id="{9FFFBCA2-39C4-7CEA-D7A7-89F242DF48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88224" y="3645024"/>
            <a:ext cx="1942494" cy="2708920"/>
          </a:xfrm>
          <a:prstGeom prst="rect">
            <a:avLst/>
          </a:prstGeom>
        </p:spPr>
      </p:pic>
    </p:spTree>
    <p:extLst>
      <p:ext uri="{BB962C8B-B14F-4D97-AF65-F5344CB8AC3E}">
        <p14:creationId xmlns:p14="http://schemas.microsoft.com/office/powerpoint/2010/main" val="25218824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lgn="ctr"/>
            <a:r>
              <a:rPr lang="en-GB" u="sng">
                <a:solidFill>
                  <a:schemeClr val="tx1"/>
                </a:solidFill>
              </a:rPr>
              <a:t>Curriculum Coverage</a:t>
            </a:r>
            <a:endParaRPr lang="en-GB" u="sng">
              <a:ln w="6350">
                <a:solidFill>
                  <a:srgbClr val="FF388C">
                    <a:shade val="43000"/>
                  </a:srgbClr>
                </a:solidFill>
              </a:ln>
              <a:solidFill>
                <a:schemeClr val="tx1"/>
              </a:solidFill>
            </a:endParaRPr>
          </a:p>
        </p:txBody>
      </p:sp>
      <p:sp>
        <p:nvSpPr>
          <p:cNvPr id="3" name="Content Placeholder 2"/>
          <p:cNvSpPr>
            <a:spLocks noGrp="1"/>
          </p:cNvSpPr>
          <p:nvPr>
            <p:ph idx="1"/>
          </p:nvPr>
        </p:nvSpPr>
        <p:spPr/>
        <p:txBody>
          <a:bodyPr vert="horz" lIns="91440" tIns="45720" rIns="91440" bIns="45720" anchor="t">
            <a:normAutofit fontScale="92500" lnSpcReduction="10000"/>
          </a:bodyPr>
          <a:lstStyle/>
          <a:p>
            <a:pPr marL="447675" indent="-383540"/>
            <a:r>
              <a:rPr lang="en-GB"/>
              <a:t>We will be teaching all subjects in the curriculum</a:t>
            </a:r>
            <a:endParaRPr lang="en-US"/>
          </a:p>
          <a:p>
            <a:pPr marL="447675" indent="-383540"/>
            <a:r>
              <a:rPr lang="en-GB"/>
              <a:t>We believe that providing the children with a broad and balanced curriculum is important – see the timetable on the class website for a more detailed break down of their week</a:t>
            </a:r>
          </a:p>
          <a:p>
            <a:pPr marL="447675" indent="-383540"/>
            <a:r>
              <a:rPr lang="en-GB"/>
              <a:t>Sometimes, some subjects will be taught in blocks</a:t>
            </a:r>
          </a:p>
          <a:p>
            <a:pPr marL="447675" indent="-383540"/>
            <a:r>
              <a:rPr lang="en-GB"/>
              <a:t>Please see our website for full curriculum overviews</a:t>
            </a:r>
          </a:p>
        </p:txBody>
      </p:sp>
    </p:spTree>
    <p:extLst>
      <p:ext uri="{BB962C8B-B14F-4D97-AF65-F5344CB8AC3E}">
        <p14:creationId xmlns:p14="http://schemas.microsoft.com/office/powerpoint/2010/main" val="22864915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D4E18-22CF-4EEF-96CF-F19FE169FA0C}"/>
              </a:ext>
            </a:extLst>
          </p:cNvPr>
          <p:cNvSpPr>
            <a:spLocks noGrp="1"/>
          </p:cNvSpPr>
          <p:nvPr>
            <p:ph type="title"/>
          </p:nvPr>
        </p:nvSpPr>
        <p:spPr/>
        <p:txBody>
          <a:bodyPr vert="horz" lIns="91440" tIns="45720" rIns="91440" bIns="45720" anchor="ctr">
            <a:normAutofit/>
          </a:bodyPr>
          <a:lstStyle/>
          <a:p>
            <a:pPr marL="484505"/>
            <a:r>
              <a:rPr lang="en-GB">
                <a:solidFill>
                  <a:schemeClr val="tx1"/>
                </a:solidFill>
              </a:rPr>
              <a:t>RSHE topics</a:t>
            </a:r>
            <a:endParaRPr lang="en-GB">
              <a:ln w="6350">
                <a:solidFill>
                  <a:srgbClr val="FF388C">
                    <a:shade val="43000"/>
                  </a:srgbClr>
                </a:solidFill>
              </a:ln>
              <a:solidFill>
                <a:schemeClr val="tx1"/>
              </a:solidFill>
            </a:endParaRPr>
          </a:p>
        </p:txBody>
      </p:sp>
      <p:sp>
        <p:nvSpPr>
          <p:cNvPr id="3" name="Content Placeholder 2">
            <a:extLst>
              <a:ext uri="{FF2B5EF4-FFF2-40B4-BE49-F238E27FC236}">
                <a16:creationId xmlns:a16="http://schemas.microsoft.com/office/drawing/2014/main" id="{E2154284-A467-4C14-92FB-BDD49E318B84}"/>
              </a:ext>
            </a:extLst>
          </p:cNvPr>
          <p:cNvSpPr>
            <a:spLocks noGrp="1"/>
          </p:cNvSpPr>
          <p:nvPr>
            <p:ph idx="1"/>
          </p:nvPr>
        </p:nvSpPr>
        <p:spPr/>
        <p:txBody>
          <a:bodyPr>
            <a:normAutofit fontScale="92500" lnSpcReduction="20000"/>
          </a:bodyPr>
          <a:lstStyle/>
          <a:p>
            <a:pPr fontAlgn="base"/>
            <a:r>
              <a:rPr lang="en-GB"/>
              <a:t>Respecting ourselves and others</a:t>
            </a:r>
            <a:r>
              <a:rPr lang="en-US"/>
              <a:t>​</a:t>
            </a:r>
          </a:p>
          <a:p>
            <a:pPr fontAlgn="base"/>
            <a:r>
              <a:rPr lang="en-GB"/>
              <a:t>Families and friendships</a:t>
            </a:r>
            <a:r>
              <a:rPr lang="en-US"/>
              <a:t>​</a:t>
            </a:r>
          </a:p>
          <a:p>
            <a:pPr fontAlgn="base"/>
            <a:r>
              <a:rPr lang="en-GB"/>
              <a:t>Living in a wider world (media and digital literacy)</a:t>
            </a:r>
            <a:r>
              <a:rPr lang="en-US"/>
              <a:t>​</a:t>
            </a:r>
          </a:p>
          <a:p>
            <a:pPr fontAlgn="base"/>
            <a:r>
              <a:rPr lang="en-GB"/>
              <a:t>Money and work</a:t>
            </a:r>
            <a:r>
              <a:rPr lang="en-US"/>
              <a:t>​</a:t>
            </a:r>
          </a:p>
          <a:p>
            <a:pPr fontAlgn="base"/>
            <a:r>
              <a:rPr lang="en-GB"/>
              <a:t>Keeping safe</a:t>
            </a:r>
            <a:r>
              <a:rPr lang="en-US"/>
              <a:t>​</a:t>
            </a:r>
          </a:p>
          <a:p>
            <a:pPr fontAlgn="base"/>
            <a:r>
              <a:rPr lang="en-GB"/>
              <a:t>Physical health and mental wellbeing</a:t>
            </a:r>
            <a:r>
              <a:rPr lang="en-US"/>
              <a:t>​</a:t>
            </a:r>
          </a:p>
          <a:p>
            <a:pPr fontAlgn="base"/>
            <a:r>
              <a:rPr lang="en-GB"/>
              <a:t>Growing and changing (please note: we will talk about male and female body parts and the children will learn the correct terminology)</a:t>
            </a:r>
            <a:endParaRPr lang="en-US"/>
          </a:p>
        </p:txBody>
      </p:sp>
    </p:spTree>
    <p:extLst>
      <p:ext uri="{BB962C8B-B14F-4D97-AF65-F5344CB8AC3E}">
        <p14:creationId xmlns:p14="http://schemas.microsoft.com/office/powerpoint/2010/main" val="42917062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a:solidFill>
                  <a:schemeClr val="tx1"/>
                </a:solidFill>
              </a:rPr>
              <a:t>How can you help?</a:t>
            </a:r>
            <a:endParaRPr lang="en-GB">
              <a:ln w="6350">
                <a:solidFill>
                  <a:srgbClr val="FF388C">
                    <a:shade val="43000"/>
                  </a:srgbClr>
                </a:solidFill>
              </a:ln>
              <a:solidFill>
                <a:schemeClr val="tx1"/>
              </a:solidFill>
            </a:endParaRPr>
          </a:p>
        </p:txBody>
      </p:sp>
      <p:sp>
        <p:nvSpPr>
          <p:cNvPr id="3" name="Content Placeholder 2"/>
          <p:cNvSpPr>
            <a:spLocks noGrp="1"/>
          </p:cNvSpPr>
          <p:nvPr>
            <p:ph idx="1"/>
          </p:nvPr>
        </p:nvSpPr>
        <p:spPr/>
        <p:txBody>
          <a:bodyPr>
            <a:normAutofit fontScale="85000" lnSpcReduction="20000"/>
          </a:bodyPr>
          <a:lstStyle/>
          <a:p>
            <a:r>
              <a:rPr lang="en-GB" sz="3200"/>
              <a:t>Help your child to develop a positive outlook to learning and talk to your child about what they are learning</a:t>
            </a:r>
          </a:p>
          <a:p>
            <a:r>
              <a:rPr lang="en-GB" sz="3200"/>
              <a:t>Reading daily</a:t>
            </a:r>
          </a:p>
          <a:p>
            <a:pPr fontAlgn="base"/>
            <a:r>
              <a:rPr lang="en-GB"/>
              <a:t>Plan when you will complete homework tasks</a:t>
            </a:r>
            <a:r>
              <a:rPr lang="en-US"/>
              <a:t>​</a:t>
            </a:r>
          </a:p>
          <a:p>
            <a:pPr lvl="1" fontAlgn="base"/>
            <a:r>
              <a:rPr lang="en-GB"/>
              <a:t>Reading ​</a:t>
            </a:r>
          </a:p>
          <a:p>
            <a:pPr lvl="1" fontAlgn="base"/>
            <a:r>
              <a:rPr lang="en-GB"/>
              <a:t>Spelling</a:t>
            </a:r>
            <a:r>
              <a:rPr lang="en-US"/>
              <a:t>​</a:t>
            </a:r>
          </a:p>
          <a:p>
            <a:pPr lvl="1" fontAlgn="base"/>
            <a:r>
              <a:rPr lang="en-GB"/>
              <a:t>Maths</a:t>
            </a:r>
            <a:r>
              <a:rPr lang="en-US"/>
              <a:t>​</a:t>
            </a:r>
          </a:p>
          <a:p>
            <a:pPr lvl="1" fontAlgn="base"/>
            <a:r>
              <a:rPr lang="en-GB"/>
              <a:t>Times tables</a:t>
            </a:r>
            <a:r>
              <a:rPr lang="en-US"/>
              <a:t>​</a:t>
            </a:r>
            <a:endParaRPr lang="en-GB" sz="3200"/>
          </a:p>
          <a:p>
            <a:r>
              <a:rPr lang="en-GB"/>
              <a:t>Teach your children how to tie their shoelaces and develop other independent life skills</a:t>
            </a:r>
            <a:r>
              <a:rPr lang="en-US"/>
              <a:t>​</a:t>
            </a:r>
          </a:p>
          <a:p>
            <a:r>
              <a:rPr lang="en-GB" sz="3200"/>
              <a:t>Ensure great attendance and punctuality</a:t>
            </a:r>
          </a:p>
          <a:p>
            <a:pPr marL="64008" indent="0">
              <a:buNone/>
            </a:pPr>
            <a:endParaRPr lang="en-GB"/>
          </a:p>
        </p:txBody>
      </p:sp>
    </p:spTree>
    <p:extLst>
      <p:ext uri="{BB962C8B-B14F-4D97-AF65-F5344CB8AC3E}">
        <p14:creationId xmlns:p14="http://schemas.microsoft.com/office/powerpoint/2010/main" val="6731712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a:solidFill>
                  <a:schemeClr val="tx1"/>
                </a:solidFill>
              </a:rPr>
              <a:t>Recap on key days/reminders</a:t>
            </a:r>
            <a:endParaRPr lang="en-US">
              <a:ln w="6350">
                <a:solidFill>
                  <a:srgbClr val="FF388C">
                    <a:shade val="43000"/>
                  </a:srgbClr>
                </a:solidFill>
              </a:ln>
              <a:solidFill>
                <a:schemeClr val="tx1"/>
              </a:solidFill>
            </a:endParaRPr>
          </a:p>
        </p:txBody>
      </p:sp>
      <p:sp>
        <p:nvSpPr>
          <p:cNvPr id="3" name="Content Placeholder 2"/>
          <p:cNvSpPr>
            <a:spLocks noGrp="1"/>
          </p:cNvSpPr>
          <p:nvPr>
            <p:ph idx="1"/>
          </p:nvPr>
        </p:nvSpPr>
        <p:spPr/>
        <p:txBody>
          <a:bodyPr vert="horz" lIns="91440" tIns="45720" rIns="91440" bIns="45720" anchor="t">
            <a:normAutofit lnSpcReduction="10000"/>
          </a:bodyPr>
          <a:lstStyle/>
          <a:p>
            <a:pPr marL="447675" indent="-383540" fontAlgn="base"/>
            <a:r>
              <a:rPr lang="en-GB" b="1"/>
              <a:t>Every day</a:t>
            </a:r>
            <a:r>
              <a:rPr lang="en-GB"/>
              <a:t> - Reading records will be checked​</a:t>
            </a:r>
            <a:endParaRPr lang="en-US"/>
          </a:p>
          <a:p>
            <a:pPr marL="447675" indent="-383540" fontAlgn="base"/>
            <a:r>
              <a:rPr lang="en-GB" b="1"/>
              <a:t>Thursday</a:t>
            </a:r>
            <a:r>
              <a:rPr lang="en-GB"/>
              <a:t> - Spelling Shed and </a:t>
            </a:r>
            <a:r>
              <a:rPr lang="en-GB" err="1"/>
              <a:t>MyMaths</a:t>
            </a:r>
            <a:r>
              <a:rPr lang="en-GB"/>
              <a:t> homework is due in and new homework set</a:t>
            </a:r>
          </a:p>
          <a:p>
            <a:pPr marL="447675" indent="-383540" fontAlgn="base"/>
            <a:r>
              <a:rPr lang="en-GB" b="1"/>
              <a:t>Friday</a:t>
            </a:r>
            <a:r>
              <a:rPr lang="en-GB"/>
              <a:t> - times table test</a:t>
            </a:r>
            <a:r>
              <a:rPr lang="en-US"/>
              <a:t>​</a:t>
            </a:r>
          </a:p>
          <a:p>
            <a:pPr marL="447675" indent="-383540" fontAlgn="base"/>
            <a:r>
              <a:rPr lang="en-GB" b="1"/>
              <a:t>Friday</a:t>
            </a:r>
            <a:r>
              <a:rPr lang="en-GB"/>
              <a:t> - P.E.</a:t>
            </a:r>
            <a:r>
              <a:rPr lang="en-US"/>
              <a:t>​ and Forest School</a:t>
            </a:r>
            <a:endParaRPr lang="en-GB"/>
          </a:p>
          <a:p>
            <a:pPr marL="447675" indent="-383540" fontAlgn="base"/>
            <a:r>
              <a:rPr lang="en-GB"/>
              <a:t>Every day-bring in water bottles, waterproof jackets, Reading Records and their current reading book. </a:t>
            </a:r>
            <a:r>
              <a:rPr lang="en-US"/>
              <a:t>​</a:t>
            </a:r>
          </a:p>
          <a:p>
            <a:pPr marL="447675" indent="-383540"/>
            <a:endParaRPr lang="en-GB">
              <a:ea typeface="+mn-lt"/>
              <a:cs typeface="+mn-lt"/>
            </a:endParaRPr>
          </a:p>
        </p:txBody>
      </p:sp>
    </p:spTree>
    <p:extLst>
      <p:ext uri="{BB962C8B-B14F-4D97-AF65-F5344CB8AC3E}">
        <p14:creationId xmlns:p14="http://schemas.microsoft.com/office/powerpoint/2010/main" val="42348774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Autofit/>
          </a:bodyPr>
          <a:lstStyle/>
          <a:p>
            <a:pPr marL="484505"/>
            <a:r>
              <a:rPr lang="en-GB" sz="2400" dirty="0">
                <a:solidFill>
                  <a:schemeClr val="tx1"/>
                </a:solidFill>
              </a:rPr>
              <a:t>Please email any questions or queries to our class email address. You can find this on the class page on our website. </a:t>
            </a:r>
            <a:endParaRPr lang="en-GB" sz="2400" dirty="0">
              <a:ln w="6350">
                <a:solidFill>
                  <a:srgbClr val="FF388C">
                    <a:shade val="43000"/>
                  </a:srgbClr>
                </a:solidFill>
              </a:ln>
              <a:solidFill>
                <a:schemeClr val="tx1"/>
              </a:solidFill>
            </a:endParaRPr>
          </a:p>
        </p:txBody>
      </p:sp>
      <p:pic>
        <p:nvPicPr>
          <p:cNvPr id="4" name="Picture 3"/>
          <p:cNvPicPr>
            <a:picLocks noChangeAspect="1"/>
          </p:cNvPicPr>
          <p:nvPr/>
        </p:nvPicPr>
        <p:blipFill>
          <a:blip r:embed="rId2"/>
          <a:stretch>
            <a:fillRect/>
          </a:stretch>
        </p:blipFill>
        <p:spPr>
          <a:xfrm>
            <a:off x="2408916" y="1524585"/>
            <a:ext cx="4616052" cy="2613248"/>
          </a:xfrm>
          <a:prstGeom prst="rect">
            <a:avLst/>
          </a:prstGeom>
        </p:spPr>
      </p:pic>
      <p:sp>
        <p:nvSpPr>
          <p:cNvPr id="3" name="TextBox 2">
            <a:extLst>
              <a:ext uri="{FF2B5EF4-FFF2-40B4-BE49-F238E27FC236}">
                <a16:creationId xmlns:a16="http://schemas.microsoft.com/office/drawing/2014/main" id="{FC6EC0E9-E71A-4ED3-BB4E-AA629CF55A71}"/>
              </a:ext>
            </a:extLst>
          </p:cNvPr>
          <p:cNvSpPr txBox="1"/>
          <p:nvPr/>
        </p:nvSpPr>
        <p:spPr>
          <a:xfrm>
            <a:off x="1084634" y="4440677"/>
            <a:ext cx="6727726"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year3@northsidesch.org or text privately on the </a:t>
            </a:r>
            <a:r>
              <a:rPr lang="en-US" sz="2800" dirty="0" err="1"/>
              <a:t>Whatsapp</a:t>
            </a:r>
            <a:r>
              <a:rPr lang="en-US" sz="2800" dirty="0"/>
              <a:t> group.</a:t>
            </a:r>
          </a:p>
          <a:p>
            <a:endParaRPr lang="en-US" sz="2800" dirty="0"/>
          </a:p>
          <a:p>
            <a:r>
              <a:rPr lang="en-US" sz="2800" dirty="0"/>
              <a:t>Thank you!</a:t>
            </a:r>
          </a:p>
        </p:txBody>
      </p:sp>
    </p:spTree>
    <p:extLst>
      <p:ext uri="{BB962C8B-B14F-4D97-AF65-F5344CB8AC3E}">
        <p14:creationId xmlns:p14="http://schemas.microsoft.com/office/powerpoint/2010/main" val="34504164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FE8E6A082B51641A16C6FB01DC61B0C" ma:contentTypeVersion="19" ma:contentTypeDescription="Create a new document." ma:contentTypeScope="" ma:versionID="b6de4ddee8a20ea7e2a30a85754ab27e">
  <xsd:schema xmlns:xsd="http://www.w3.org/2001/XMLSchema" xmlns:xs="http://www.w3.org/2001/XMLSchema" xmlns:p="http://schemas.microsoft.com/office/2006/metadata/properties" xmlns:ns2="b36bf379-b364-424b-b18d-ce9acfff0048" xmlns:ns3="a559aba7-db77-42a3-895c-0e9356106079" targetNamespace="http://schemas.microsoft.com/office/2006/metadata/properties" ma:root="true" ma:fieldsID="b71ca75b18ca1f7a21906d470e6c231b" ns2:_="" ns3:_="">
    <xsd:import namespace="b36bf379-b364-424b-b18d-ce9acfff0048"/>
    <xsd:import namespace="a559aba7-db77-42a3-895c-0e935610607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6bf379-b364-424b-b18d-ce9acfff00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16adb097-237f-4461-ab96-a1f947117b5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559aba7-db77-42a3-895c-0e9356106079"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40052550-afd1-446c-8d53-83a5fa6026d3}" ma:internalName="TaxCatchAll" ma:showField="CatchAllData" ma:web="a559aba7-db77-42a3-895c-0e9356106079">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36bf379-b364-424b-b18d-ce9acfff0048">
      <Terms xmlns="http://schemas.microsoft.com/office/infopath/2007/PartnerControls"/>
    </lcf76f155ced4ddcb4097134ff3c332f>
    <TaxCatchAll xmlns="a559aba7-db77-42a3-895c-0e9356106079" xsi:nil="true"/>
  </documentManagement>
</p:properties>
</file>

<file path=customXml/itemProps1.xml><?xml version="1.0" encoding="utf-8"?>
<ds:datastoreItem xmlns:ds="http://schemas.openxmlformats.org/officeDocument/2006/customXml" ds:itemID="{2C28AD43-F86C-4701-A7A9-BE890D69BEB7}">
  <ds:schemaRefs>
    <ds:schemaRef ds:uri="http://schemas.microsoft.com/sharepoint/v3/contenttype/forms"/>
  </ds:schemaRefs>
</ds:datastoreItem>
</file>

<file path=customXml/itemProps2.xml><?xml version="1.0" encoding="utf-8"?>
<ds:datastoreItem xmlns:ds="http://schemas.openxmlformats.org/officeDocument/2006/customXml" ds:itemID="{92BF27DA-CCF9-46B9-BE31-FCD77281C2E1}">
  <ds:schemaRefs>
    <ds:schemaRef ds:uri="a559aba7-db77-42a3-895c-0e9356106079"/>
    <ds:schemaRef ds:uri="b36bf379-b364-424b-b18d-ce9acfff004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EFF881C-9C27-4B22-8658-FA6DA038D61B}">
  <ds:schemaRefs>
    <ds:schemaRef ds:uri="a559aba7-db77-42a3-895c-0e9356106079"/>
    <ds:schemaRef ds:uri="b36bf379-b364-424b-b18d-ce9acfff004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Verve</Template>
  <Application>Microsoft Office PowerPoint</Application>
  <PresentationFormat>On-screen Show (4:3)</PresentationFormat>
  <Slides>29</Slides>
  <Notes>0</Notes>
  <HiddenSlides>0</HiddenSlide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Verve</vt:lpstr>
      <vt:lpstr>Welcome to Year 3 University of Liverpool</vt:lpstr>
      <vt:lpstr>Welcome back!</vt:lpstr>
      <vt:lpstr>Our Northside Values</vt:lpstr>
      <vt:lpstr>The Flourishing Schools Federation!</vt:lpstr>
      <vt:lpstr>Home-School Communication</vt:lpstr>
      <vt:lpstr>Website </vt:lpstr>
      <vt:lpstr>Safeguarding</vt:lpstr>
      <vt:lpstr>Expectations:</vt:lpstr>
      <vt:lpstr>Expectations</vt:lpstr>
      <vt:lpstr>Punctuality</vt:lpstr>
      <vt:lpstr>Attendance</vt:lpstr>
      <vt:lpstr>Please do not allow your child to bring any additional things into school</vt:lpstr>
      <vt:lpstr>Homework: </vt:lpstr>
      <vt:lpstr>PowerPoint Presentation</vt:lpstr>
      <vt:lpstr>Homework: </vt:lpstr>
      <vt:lpstr>MyMaths </vt:lpstr>
      <vt:lpstr>If you would like to improve your child's maths learning...</vt:lpstr>
      <vt:lpstr>Spelling Shed</vt:lpstr>
      <vt:lpstr>Notices/reminders: </vt:lpstr>
      <vt:lpstr>P.E. days and Forest School: </vt:lpstr>
      <vt:lpstr>Topics in Year 3</vt:lpstr>
      <vt:lpstr>Terrific Texts</vt:lpstr>
      <vt:lpstr>Maths</vt:lpstr>
      <vt:lpstr>Maths</vt:lpstr>
      <vt:lpstr>Curriculum Coverage</vt:lpstr>
      <vt:lpstr>RSHE topics</vt:lpstr>
      <vt:lpstr>How can you help?</vt:lpstr>
      <vt:lpstr>Recap on key days/reminders</vt:lpstr>
      <vt:lpstr>Please email any questions or queries to our class email address. You can find this on the class page on our website.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Sarah Glancy1</dc:creator>
  <cp:revision>50</cp:revision>
  <dcterms:created xsi:type="dcterms:W3CDTF">2014-09-20T19:41:44Z</dcterms:created>
  <dcterms:modified xsi:type="dcterms:W3CDTF">2026-09-15T16:28:52Z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0x0101008FE8E6A082B51641A16C6FB01DC61B0C</vt:lpwstr>
  </property>
  <property fmtid="{D5CDD505-2E9C-101B-9397-08002B2CF9AE}" pid="3" name="MediaServiceImageTags">
    <vt:lpwstr/>
  </property>
</Properties>
</file>