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4"/>
  </p:sldMasterIdLst>
  <p:notesMasterIdLst>
    <p:notesMasterId r:id="rId53"/>
  </p:notesMasterIdLst>
  <p:sldIdLst>
    <p:sldId id="256" r:id="rId5"/>
    <p:sldId id="259" r:id="rId6"/>
    <p:sldId id="294" r:id="rId7"/>
    <p:sldId id="257" r:id="rId8"/>
    <p:sldId id="304" r:id="rId9"/>
    <p:sldId id="302" r:id="rId10"/>
    <p:sldId id="303" r:id="rId11"/>
    <p:sldId id="295" r:id="rId12"/>
    <p:sldId id="296" r:id="rId13"/>
    <p:sldId id="297" r:id="rId14"/>
    <p:sldId id="298" r:id="rId15"/>
    <p:sldId id="301" r:id="rId16"/>
    <p:sldId id="258" r:id="rId17"/>
    <p:sldId id="260" r:id="rId18"/>
    <p:sldId id="261" r:id="rId19"/>
    <p:sldId id="262" r:id="rId20"/>
    <p:sldId id="284" r:id="rId21"/>
    <p:sldId id="263" r:id="rId22"/>
    <p:sldId id="264" r:id="rId23"/>
    <p:sldId id="265" r:id="rId24"/>
    <p:sldId id="266" r:id="rId25"/>
    <p:sldId id="287" r:id="rId26"/>
    <p:sldId id="268" r:id="rId27"/>
    <p:sldId id="269" r:id="rId28"/>
    <p:sldId id="270" r:id="rId29"/>
    <p:sldId id="271" r:id="rId30"/>
    <p:sldId id="272" r:id="rId31"/>
    <p:sldId id="273" r:id="rId32"/>
    <p:sldId id="274" r:id="rId33"/>
    <p:sldId id="275" r:id="rId34"/>
    <p:sldId id="277" r:id="rId35"/>
    <p:sldId id="276" r:id="rId36"/>
    <p:sldId id="278" r:id="rId37"/>
    <p:sldId id="279" r:id="rId38"/>
    <p:sldId id="280" r:id="rId39"/>
    <p:sldId id="281" r:id="rId40"/>
    <p:sldId id="282" r:id="rId41"/>
    <p:sldId id="283" r:id="rId42"/>
    <p:sldId id="285" r:id="rId43"/>
    <p:sldId id="286" r:id="rId44"/>
    <p:sldId id="288" r:id="rId45"/>
    <p:sldId id="289" r:id="rId46"/>
    <p:sldId id="290" r:id="rId47"/>
    <p:sldId id="291" r:id="rId48"/>
    <p:sldId id="292" r:id="rId49"/>
    <p:sldId id="293" r:id="rId50"/>
    <p:sldId id="300" r:id="rId51"/>
    <p:sldId id="299" r:id="rId5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1" d="100"/>
          <a:sy n="81" d="100"/>
        </p:scale>
        <p:origin x="1498" y="5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microsoft.com/office/2016/11/relationships/changesInfo" Target="changesInfos/changesInfo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ckie Greenhill" userId="748f4ba8-38b9-4336-aee4-b66a33eb7d03" providerId="ADAL" clId="{2D2AE223-8DE0-4257-848C-1314C38EFF21}"/>
    <pc:docChg chg="custSel addSld delSld modSld">
      <pc:chgData name="Jackie Greenhill" userId="748f4ba8-38b9-4336-aee4-b66a33eb7d03" providerId="ADAL" clId="{2D2AE223-8DE0-4257-848C-1314C38EFF21}" dt="2025-01-17T08:14:24.326" v="194" actId="20577"/>
      <pc:docMkLst>
        <pc:docMk/>
      </pc:docMkLst>
      <pc:sldChg chg="modSp">
        <pc:chgData name="Jackie Greenhill" userId="748f4ba8-38b9-4336-aee4-b66a33eb7d03" providerId="ADAL" clId="{2D2AE223-8DE0-4257-848C-1314C38EFF21}" dt="2025-01-17T08:05:00.990" v="1" actId="1076"/>
        <pc:sldMkLst>
          <pc:docMk/>
          <pc:sldMk cId="1720453699" sldId="257"/>
        </pc:sldMkLst>
        <pc:picChg chg="mod">
          <ac:chgData name="Jackie Greenhill" userId="748f4ba8-38b9-4336-aee4-b66a33eb7d03" providerId="ADAL" clId="{2D2AE223-8DE0-4257-848C-1314C38EFF21}" dt="2025-01-17T08:05:00.990" v="1" actId="1076"/>
          <ac:picMkLst>
            <pc:docMk/>
            <pc:sldMk cId="1720453699" sldId="257"/>
            <ac:picMk id="3075" creationId="{00000000-0000-0000-0000-000000000000}"/>
          </ac:picMkLst>
        </pc:picChg>
      </pc:sldChg>
      <pc:sldChg chg="modSp">
        <pc:chgData name="Jackie Greenhill" userId="748f4ba8-38b9-4336-aee4-b66a33eb7d03" providerId="ADAL" clId="{2D2AE223-8DE0-4257-848C-1314C38EFF21}" dt="2025-01-17T08:14:24.326" v="194" actId="20577"/>
        <pc:sldMkLst>
          <pc:docMk/>
          <pc:sldMk cId="1933554307" sldId="297"/>
        </pc:sldMkLst>
        <pc:spChg chg="mod">
          <ac:chgData name="Jackie Greenhill" userId="748f4ba8-38b9-4336-aee4-b66a33eb7d03" providerId="ADAL" clId="{2D2AE223-8DE0-4257-848C-1314C38EFF21}" dt="2025-01-17T08:14:24.326" v="194" actId="20577"/>
          <ac:spMkLst>
            <pc:docMk/>
            <pc:sldMk cId="1933554307" sldId="297"/>
            <ac:spMk id="3" creationId="{00000000-0000-0000-0000-000000000000}"/>
          </ac:spMkLst>
        </pc:spChg>
      </pc:sldChg>
      <pc:sldChg chg="addSp delSp modSp add">
        <pc:chgData name="Jackie Greenhill" userId="748f4ba8-38b9-4336-aee4-b66a33eb7d03" providerId="ADAL" clId="{2D2AE223-8DE0-4257-848C-1314C38EFF21}" dt="2025-01-17T08:07:02.316" v="7" actId="1076"/>
        <pc:sldMkLst>
          <pc:docMk/>
          <pc:sldMk cId="2798886655" sldId="302"/>
        </pc:sldMkLst>
        <pc:spChg chg="del">
          <ac:chgData name="Jackie Greenhill" userId="748f4ba8-38b9-4336-aee4-b66a33eb7d03" providerId="ADAL" clId="{2D2AE223-8DE0-4257-848C-1314C38EFF21}" dt="2025-01-17T08:06:52.724" v="3"/>
          <ac:spMkLst>
            <pc:docMk/>
            <pc:sldMk cId="2798886655" sldId="302"/>
            <ac:spMk id="3" creationId="{2359E630-CA6E-4A27-A585-D93E76A4BCBA}"/>
          </ac:spMkLst>
        </pc:spChg>
        <pc:picChg chg="add mod">
          <ac:chgData name="Jackie Greenhill" userId="748f4ba8-38b9-4336-aee4-b66a33eb7d03" providerId="ADAL" clId="{2D2AE223-8DE0-4257-848C-1314C38EFF21}" dt="2025-01-17T08:07:02.316" v="7" actId="1076"/>
          <ac:picMkLst>
            <pc:docMk/>
            <pc:sldMk cId="2798886655" sldId="302"/>
            <ac:picMk id="4" creationId="{43DADEC9-9886-4220-A6D3-44983BA26A55}"/>
          </ac:picMkLst>
        </pc:picChg>
      </pc:sldChg>
      <pc:sldChg chg="addSp delSp modSp add">
        <pc:chgData name="Jackie Greenhill" userId="748f4ba8-38b9-4336-aee4-b66a33eb7d03" providerId="ADAL" clId="{2D2AE223-8DE0-4257-848C-1314C38EFF21}" dt="2025-01-17T08:08:01.692" v="11" actId="1076"/>
        <pc:sldMkLst>
          <pc:docMk/>
          <pc:sldMk cId="985170124" sldId="303"/>
        </pc:sldMkLst>
        <pc:spChg chg="del">
          <ac:chgData name="Jackie Greenhill" userId="748f4ba8-38b9-4336-aee4-b66a33eb7d03" providerId="ADAL" clId="{2D2AE223-8DE0-4257-848C-1314C38EFF21}" dt="2025-01-17T08:07:57.147" v="9"/>
          <ac:spMkLst>
            <pc:docMk/>
            <pc:sldMk cId="985170124" sldId="303"/>
            <ac:spMk id="3" creationId="{08A9F070-D932-44BE-B664-A9D7033008AC}"/>
          </ac:spMkLst>
        </pc:spChg>
        <pc:picChg chg="add mod">
          <ac:chgData name="Jackie Greenhill" userId="748f4ba8-38b9-4336-aee4-b66a33eb7d03" providerId="ADAL" clId="{2D2AE223-8DE0-4257-848C-1314C38EFF21}" dt="2025-01-17T08:08:01.692" v="11" actId="1076"/>
          <ac:picMkLst>
            <pc:docMk/>
            <pc:sldMk cId="985170124" sldId="303"/>
            <ac:picMk id="4" creationId="{7C163F9D-722E-4539-AE57-7280B9AA3DEF}"/>
          </ac:picMkLst>
        </pc:picChg>
      </pc:sldChg>
      <pc:sldChg chg="addSp delSp modSp add">
        <pc:chgData name="Jackie Greenhill" userId="748f4ba8-38b9-4336-aee4-b66a33eb7d03" providerId="ADAL" clId="{2D2AE223-8DE0-4257-848C-1314C38EFF21}" dt="2025-01-17T08:09:02.813" v="17" actId="1076"/>
        <pc:sldMkLst>
          <pc:docMk/>
          <pc:sldMk cId="3457107079" sldId="304"/>
        </pc:sldMkLst>
        <pc:spChg chg="del">
          <ac:chgData name="Jackie Greenhill" userId="748f4ba8-38b9-4336-aee4-b66a33eb7d03" providerId="ADAL" clId="{2D2AE223-8DE0-4257-848C-1314C38EFF21}" dt="2025-01-17T08:08:55.171" v="13"/>
          <ac:spMkLst>
            <pc:docMk/>
            <pc:sldMk cId="3457107079" sldId="304"/>
            <ac:spMk id="3" creationId="{3BA21E69-C032-411D-B5A5-D87C0EA3F8EC}"/>
          </ac:spMkLst>
        </pc:spChg>
        <pc:picChg chg="add mod">
          <ac:chgData name="Jackie Greenhill" userId="748f4ba8-38b9-4336-aee4-b66a33eb7d03" providerId="ADAL" clId="{2D2AE223-8DE0-4257-848C-1314C38EFF21}" dt="2025-01-17T08:09:02.813" v="17" actId="1076"/>
          <ac:picMkLst>
            <pc:docMk/>
            <pc:sldMk cId="3457107079" sldId="304"/>
            <ac:picMk id="4" creationId="{B5F53AD6-B1C3-4166-9A2C-F9CBF6DFF805}"/>
          </ac:picMkLst>
        </pc:picChg>
      </pc:sldChg>
      <pc:sldChg chg="add del">
        <pc:chgData name="Jackie Greenhill" userId="748f4ba8-38b9-4336-aee4-b66a33eb7d03" providerId="ADAL" clId="{2D2AE223-8DE0-4257-848C-1314C38EFF21}" dt="2025-01-17T08:09:27.866" v="19"/>
        <pc:sldMkLst>
          <pc:docMk/>
          <pc:sldMk cId="3392424615" sldId="305"/>
        </pc:sldMkLst>
      </pc:sldChg>
    </pc:docChg>
  </pc:docChgLst>
  <pc:docChgLst>
    <pc:chgData name="Jackie Greenhill" userId="748f4ba8-38b9-4336-aee4-b66a33eb7d03" providerId="ADAL" clId="{02223AE7-3A13-4151-BBAC-398850878808}"/>
    <pc:docChg chg="custSel addSld delSld modSld">
      <pc:chgData name="Jackie Greenhill" userId="748f4ba8-38b9-4336-aee4-b66a33eb7d03" providerId="ADAL" clId="{02223AE7-3A13-4151-BBAC-398850878808}" dt="2025-01-16T10:16:14.884" v="509" actId="1076"/>
      <pc:docMkLst>
        <pc:docMk/>
      </pc:docMkLst>
      <pc:sldChg chg="del">
        <pc:chgData name="Jackie Greenhill" userId="748f4ba8-38b9-4336-aee4-b66a33eb7d03" providerId="ADAL" clId="{02223AE7-3A13-4151-BBAC-398850878808}" dt="2025-01-16T09:57:19.666" v="281" actId="2696"/>
        <pc:sldMkLst>
          <pc:docMk/>
          <pc:sldMk cId="764147823" sldId="267"/>
        </pc:sldMkLst>
      </pc:sldChg>
      <pc:sldChg chg="modSp">
        <pc:chgData name="Jackie Greenhill" userId="748f4ba8-38b9-4336-aee4-b66a33eb7d03" providerId="ADAL" clId="{02223AE7-3A13-4151-BBAC-398850878808}" dt="2025-01-16T09:40:11.869" v="73" actId="20577"/>
        <pc:sldMkLst>
          <pc:docMk/>
          <pc:sldMk cId="1032235813" sldId="295"/>
        </pc:sldMkLst>
        <pc:spChg chg="mod">
          <ac:chgData name="Jackie Greenhill" userId="748f4ba8-38b9-4336-aee4-b66a33eb7d03" providerId="ADAL" clId="{02223AE7-3A13-4151-BBAC-398850878808}" dt="2025-01-16T09:40:11.869" v="73" actId="20577"/>
          <ac:spMkLst>
            <pc:docMk/>
            <pc:sldMk cId="1032235813" sldId="295"/>
            <ac:spMk id="3" creationId="{00000000-0000-0000-0000-000000000000}"/>
          </ac:spMkLst>
        </pc:spChg>
      </pc:sldChg>
      <pc:sldChg chg="addSp modSp">
        <pc:chgData name="Jackie Greenhill" userId="748f4ba8-38b9-4336-aee4-b66a33eb7d03" providerId="ADAL" clId="{02223AE7-3A13-4151-BBAC-398850878808}" dt="2025-01-16T09:48:26.038" v="106" actId="1076"/>
        <pc:sldMkLst>
          <pc:docMk/>
          <pc:sldMk cId="3162612328" sldId="296"/>
        </pc:sldMkLst>
        <pc:spChg chg="mod">
          <ac:chgData name="Jackie Greenhill" userId="748f4ba8-38b9-4336-aee4-b66a33eb7d03" providerId="ADAL" clId="{02223AE7-3A13-4151-BBAC-398850878808}" dt="2025-01-16T09:47:27.326" v="94" actId="14100"/>
          <ac:spMkLst>
            <pc:docMk/>
            <pc:sldMk cId="3162612328" sldId="296"/>
            <ac:spMk id="2" creationId="{00000000-0000-0000-0000-000000000000}"/>
          </ac:spMkLst>
        </pc:spChg>
        <pc:spChg chg="mod">
          <ac:chgData name="Jackie Greenhill" userId="748f4ba8-38b9-4336-aee4-b66a33eb7d03" providerId="ADAL" clId="{02223AE7-3A13-4151-BBAC-398850878808}" dt="2025-01-16T09:47:31.746" v="95" actId="1076"/>
          <ac:spMkLst>
            <pc:docMk/>
            <pc:sldMk cId="3162612328" sldId="296"/>
            <ac:spMk id="3" creationId="{00000000-0000-0000-0000-000000000000}"/>
          </ac:spMkLst>
        </pc:spChg>
        <pc:spChg chg="add mod">
          <ac:chgData name="Jackie Greenhill" userId="748f4ba8-38b9-4336-aee4-b66a33eb7d03" providerId="ADAL" clId="{02223AE7-3A13-4151-BBAC-398850878808}" dt="2025-01-16T09:48:26.038" v="106" actId="1076"/>
          <ac:spMkLst>
            <pc:docMk/>
            <pc:sldMk cId="3162612328" sldId="296"/>
            <ac:spMk id="4" creationId="{84F5EA11-4B87-4E78-BA11-79815A0C12DB}"/>
          </ac:spMkLst>
        </pc:spChg>
        <pc:spChg chg="add mod">
          <ac:chgData name="Jackie Greenhill" userId="748f4ba8-38b9-4336-aee4-b66a33eb7d03" providerId="ADAL" clId="{02223AE7-3A13-4151-BBAC-398850878808}" dt="2025-01-16T09:48:22.061" v="105" actId="14100"/>
          <ac:spMkLst>
            <pc:docMk/>
            <pc:sldMk cId="3162612328" sldId="296"/>
            <ac:spMk id="5" creationId="{699B97A1-FF6D-4078-9C68-454D496C7FF8}"/>
          </ac:spMkLst>
        </pc:spChg>
      </pc:sldChg>
      <pc:sldChg chg="modSp">
        <pc:chgData name="Jackie Greenhill" userId="748f4ba8-38b9-4336-aee4-b66a33eb7d03" providerId="ADAL" clId="{02223AE7-3A13-4151-BBAC-398850878808}" dt="2025-01-16T09:54:09.903" v="198" actId="14100"/>
        <pc:sldMkLst>
          <pc:docMk/>
          <pc:sldMk cId="1933554307" sldId="297"/>
        </pc:sldMkLst>
        <pc:spChg chg="mod">
          <ac:chgData name="Jackie Greenhill" userId="748f4ba8-38b9-4336-aee4-b66a33eb7d03" providerId="ADAL" clId="{02223AE7-3A13-4151-BBAC-398850878808}" dt="2025-01-16T09:50:23.444" v="111" actId="1076"/>
          <ac:spMkLst>
            <pc:docMk/>
            <pc:sldMk cId="1933554307" sldId="297"/>
            <ac:spMk id="2" creationId="{00000000-0000-0000-0000-000000000000}"/>
          </ac:spMkLst>
        </pc:spChg>
        <pc:spChg chg="mod">
          <ac:chgData name="Jackie Greenhill" userId="748f4ba8-38b9-4336-aee4-b66a33eb7d03" providerId="ADAL" clId="{02223AE7-3A13-4151-BBAC-398850878808}" dt="2025-01-16T09:54:09.903" v="198" actId="14100"/>
          <ac:spMkLst>
            <pc:docMk/>
            <pc:sldMk cId="1933554307" sldId="297"/>
            <ac:spMk id="3" creationId="{00000000-0000-0000-0000-000000000000}"/>
          </ac:spMkLst>
        </pc:spChg>
      </pc:sldChg>
      <pc:sldChg chg="addSp modSp">
        <pc:chgData name="Jackie Greenhill" userId="748f4ba8-38b9-4336-aee4-b66a33eb7d03" providerId="ADAL" clId="{02223AE7-3A13-4151-BBAC-398850878808}" dt="2025-01-16T09:55:58.656" v="280" actId="27636"/>
        <pc:sldMkLst>
          <pc:docMk/>
          <pc:sldMk cId="1599839773" sldId="298"/>
        </pc:sldMkLst>
        <pc:spChg chg="mod">
          <ac:chgData name="Jackie Greenhill" userId="748f4ba8-38b9-4336-aee4-b66a33eb7d03" providerId="ADAL" clId="{02223AE7-3A13-4151-BBAC-398850878808}" dt="2025-01-16T09:55:58.656" v="280" actId="27636"/>
          <ac:spMkLst>
            <pc:docMk/>
            <pc:sldMk cId="1599839773" sldId="298"/>
            <ac:spMk id="3" creationId="{00000000-0000-0000-0000-000000000000}"/>
          </ac:spMkLst>
        </pc:spChg>
        <pc:spChg chg="add mod">
          <ac:chgData name="Jackie Greenhill" userId="748f4ba8-38b9-4336-aee4-b66a33eb7d03" providerId="ADAL" clId="{02223AE7-3A13-4151-BBAC-398850878808}" dt="2025-01-16T09:55:06.482" v="230" actId="1076"/>
          <ac:spMkLst>
            <pc:docMk/>
            <pc:sldMk cId="1599839773" sldId="298"/>
            <ac:spMk id="4" creationId="{68DD4841-2834-4ED3-95F5-2CE5BFF60690}"/>
          </ac:spMkLst>
        </pc:spChg>
      </pc:sldChg>
      <pc:sldChg chg="addSp modSp">
        <pc:chgData name="Jackie Greenhill" userId="748f4ba8-38b9-4336-aee4-b66a33eb7d03" providerId="ADAL" clId="{02223AE7-3A13-4151-BBAC-398850878808}" dt="2025-01-16T10:16:14.884" v="509" actId="1076"/>
        <pc:sldMkLst>
          <pc:docMk/>
          <pc:sldMk cId="543375199" sldId="300"/>
        </pc:sldMkLst>
        <pc:spChg chg="mod">
          <ac:chgData name="Jackie Greenhill" userId="748f4ba8-38b9-4336-aee4-b66a33eb7d03" providerId="ADAL" clId="{02223AE7-3A13-4151-BBAC-398850878808}" dt="2025-01-16T10:04:18.816" v="503" actId="20577"/>
          <ac:spMkLst>
            <pc:docMk/>
            <pc:sldMk cId="543375199" sldId="300"/>
            <ac:spMk id="2" creationId="{9FB6623B-A428-EC1D-C5AC-641DA83E7E4B}"/>
          </ac:spMkLst>
        </pc:spChg>
        <pc:spChg chg="add mod">
          <ac:chgData name="Jackie Greenhill" userId="748f4ba8-38b9-4336-aee4-b66a33eb7d03" providerId="ADAL" clId="{02223AE7-3A13-4151-BBAC-398850878808}" dt="2025-01-16T10:16:14.884" v="509" actId="1076"/>
          <ac:spMkLst>
            <pc:docMk/>
            <pc:sldMk cId="543375199" sldId="300"/>
            <ac:spMk id="6" creationId="{C7886549-E2FD-44F3-9129-3143807AC632}"/>
          </ac:spMkLst>
        </pc:spChg>
        <pc:picChg chg="mod">
          <ac:chgData name="Jackie Greenhill" userId="748f4ba8-38b9-4336-aee4-b66a33eb7d03" providerId="ADAL" clId="{02223AE7-3A13-4151-BBAC-398850878808}" dt="2025-01-16T10:15:59.629" v="505" actId="1076"/>
          <ac:picMkLst>
            <pc:docMk/>
            <pc:sldMk cId="543375199" sldId="300"/>
            <ac:picMk id="4" creationId="{724C214C-66F4-F7DC-D692-980BE91122A5}"/>
          </ac:picMkLst>
        </pc:picChg>
      </pc:sldChg>
      <pc:sldChg chg="modSp add">
        <pc:chgData name="Jackie Greenhill" userId="748f4ba8-38b9-4336-aee4-b66a33eb7d03" providerId="ADAL" clId="{02223AE7-3A13-4151-BBAC-398850878808}" dt="2025-01-16T10:00:41.872" v="425" actId="1076"/>
        <pc:sldMkLst>
          <pc:docMk/>
          <pc:sldMk cId="776647739" sldId="301"/>
        </pc:sldMkLst>
        <pc:spChg chg="mod">
          <ac:chgData name="Jackie Greenhill" userId="748f4ba8-38b9-4336-aee4-b66a33eb7d03" providerId="ADAL" clId="{02223AE7-3A13-4151-BBAC-398850878808}" dt="2025-01-16T10:00:12.742" v="338" actId="20577"/>
          <ac:spMkLst>
            <pc:docMk/>
            <pc:sldMk cId="776647739" sldId="301"/>
            <ac:spMk id="2" creationId="{4B1BDB93-DBAA-4866-B3E6-7266927742B3}"/>
          </ac:spMkLst>
        </pc:spChg>
        <pc:spChg chg="mod">
          <ac:chgData name="Jackie Greenhill" userId="748f4ba8-38b9-4336-aee4-b66a33eb7d03" providerId="ADAL" clId="{02223AE7-3A13-4151-BBAC-398850878808}" dt="2025-01-16T10:00:41.872" v="425" actId="1076"/>
          <ac:spMkLst>
            <pc:docMk/>
            <pc:sldMk cId="776647739" sldId="301"/>
            <ac:spMk id="3" creationId="{15D10273-C070-44A5-8EF7-9B39E8877AB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F38B25-A262-43AC-90FF-F5F6D2FB94DE}" type="datetimeFigureOut">
              <a:rPr lang="en-GB" smtClean="0"/>
              <a:t>17/01/2025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5983AAD-52A2-444B-AD9B-62F47B349A46}" type="slidenum">
              <a:rPr lang="en-GB" smtClean="0"/>
              <a:t>‹#›</a:t>
            </a:fld>
            <a:endParaRPr lang="en-GB"/>
          </a:p>
        </p:txBody>
      </p:sp>
    </p:spTree>
    <p:extLst>
      <p:ext uri="{BB962C8B-B14F-4D97-AF65-F5344CB8AC3E}">
        <p14:creationId xmlns:p14="http://schemas.microsoft.com/office/powerpoint/2010/main" val="10846004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Morphology refers to "</a:t>
            </a:r>
            <a:r>
              <a:rPr lang="en-GB" sz="1200" b="1" i="0" kern="1200" dirty="0">
                <a:solidFill>
                  <a:schemeClr val="tx1"/>
                </a:solidFill>
                <a:effectLst/>
                <a:latin typeface="+mn-lt"/>
                <a:ea typeface="+mn-ea"/>
                <a:cs typeface="+mn-cs"/>
              </a:rPr>
              <a:t>the knowledge of meaningful word parts in a language (typically the knowledge of prefixes, suffixes, and/or roots and base words)</a:t>
            </a:r>
            <a:r>
              <a:rPr lang="en-GB" sz="1200" b="0" i="0" kern="1200" dirty="0">
                <a:solidFill>
                  <a:schemeClr val="tx1"/>
                </a:solidFill>
                <a:effectLst/>
                <a:latin typeface="+mn-lt"/>
                <a:ea typeface="+mn-ea"/>
                <a:cs typeface="+mn-cs"/>
              </a:rPr>
              <a:t>" (</a:t>
            </a:r>
            <a:r>
              <a:rPr lang="en-GB" sz="1200" b="0" i="0" kern="1200" dirty="0" err="1">
                <a:solidFill>
                  <a:schemeClr val="tx1"/>
                </a:solidFill>
                <a:effectLst/>
                <a:latin typeface="+mn-lt"/>
                <a:ea typeface="+mn-ea"/>
                <a:cs typeface="+mn-cs"/>
              </a:rPr>
              <a:t>Foorman</a:t>
            </a:r>
            <a:r>
              <a:rPr lang="en-GB" sz="1200" b="0" i="0" kern="1200" dirty="0">
                <a:solidFill>
                  <a:schemeClr val="tx1"/>
                </a:solidFill>
                <a:effectLst/>
                <a:latin typeface="+mn-lt"/>
                <a:ea typeface="+mn-ea"/>
                <a:cs typeface="+mn-cs"/>
              </a:rPr>
              <a:t> et al., 2016 )</a:t>
            </a:r>
            <a:endParaRPr lang="en-GB" dirty="0"/>
          </a:p>
        </p:txBody>
      </p:sp>
      <p:sp>
        <p:nvSpPr>
          <p:cNvPr id="4" name="Slide Number Placeholder 3"/>
          <p:cNvSpPr>
            <a:spLocks noGrp="1"/>
          </p:cNvSpPr>
          <p:nvPr>
            <p:ph type="sldNum" sz="quarter" idx="10"/>
          </p:nvPr>
        </p:nvSpPr>
        <p:spPr/>
        <p:txBody>
          <a:bodyPr/>
          <a:lstStyle/>
          <a:p>
            <a:fld id="{A5983AAD-52A2-444B-AD9B-62F47B349A46}" type="slidenum">
              <a:rPr lang="en-GB" smtClean="0"/>
              <a:t>11</a:t>
            </a:fld>
            <a:endParaRPr lang="en-GB"/>
          </a:p>
        </p:txBody>
      </p:sp>
    </p:spTree>
    <p:extLst>
      <p:ext uri="{BB962C8B-B14F-4D97-AF65-F5344CB8AC3E}">
        <p14:creationId xmlns:p14="http://schemas.microsoft.com/office/powerpoint/2010/main" val="28420993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retrieve</a:t>
            </a:r>
            <a:r>
              <a:rPr lang="en-GB" baseline="0" dirty="0"/>
              <a:t> – use as example </a:t>
            </a:r>
          </a:p>
          <a:p>
            <a:r>
              <a:rPr lang="en-GB" baseline="0" dirty="0"/>
              <a:t>because </a:t>
            </a:r>
          </a:p>
          <a:p>
            <a:r>
              <a:rPr lang="en-GB" baseline="0" dirty="0"/>
              <a:t>different</a:t>
            </a:r>
          </a:p>
          <a:p>
            <a:r>
              <a:rPr lang="en-GB" baseline="0" dirty="0"/>
              <a:t>thought, though and through </a:t>
            </a:r>
            <a:endParaRPr lang="en-GB" dirty="0"/>
          </a:p>
        </p:txBody>
      </p:sp>
      <p:sp>
        <p:nvSpPr>
          <p:cNvPr id="4" name="Slide Number Placeholder 3"/>
          <p:cNvSpPr>
            <a:spLocks noGrp="1"/>
          </p:cNvSpPr>
          <p:nvPr>
            <p:ph type="sldNum" sz="quarter" idx="10"/>
          </p:nvPr>
        </p:nvSpPr>
        <p:spPr/>
        <p:txBody>
          <a:bodyPr/>
          <a:lstStyle/>
          <a:p>
            <a:fld id="{A5983AAD-52A2-444B-AD9B-62F47B349A46}" type="slidenum">
              <a:rPr lang="en-GB" smtClean="0"/>
              <a:t>13</a:t>
            </a:fld>
            <a:endParaRPr lang="en-GB"/>
          </a:p>
        </p:txBody>
      </p:sp>
    </p:spTree>
    <p:extLst>
      <p:ext uri="{BB962C8B-B14F-4D97-AF65-F5344CB8AC3E}">
        <p14:creationId xmlns:p14="http://schemas.microsoft.com/office/powerpoint/2010/main" val="4086899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5983AAD-52A2-444B-AD9B-62F47B349A46}" type="slidenum">
              <a:rPr lang="en-GB" smtClean="0"/>
              <a:t>14</a:t>
            </a:fld>
            <a:endParaRPr lang="en-GB"/>
          </a:p>
        </p:txBody>
      </p:sp>
    </p:spTree>
    <p:extLst>
      <p:ext uri="{BB962C8B-B14F-4D97-AF65-F5344CB8AC3E}">
        <p14:creationId xmlns:p14="http://schemas.microsoft.com/office/powerpoint/2010/main" val="30855426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Model with achieve</a:t>
            </a:r>
          </a:p>
          <a:p>
            <a:endParaRPr lang="en-GB" dirty="0"/>
          </a:p>
        </p:txBody>
      </p:sp>
      <p:sp>
        <p:nvSpPr>
          <p:cNvPr id="4" name="Slide Number Placeholder 3"/>
          <p:cNvSpPr>
            <a:spLocks noGrp="1"/>
          </p:cNvSpPr>
          <p:nvPr>
            <p:ph type="sldNum" sz="quarter" idx="10"/>
          </p:nvPr>
        </p:nvSpPr>
        <p:spPr/>
        <p:txBody>
          <a:bodyPr/>
          <a:lstStyle/>
          <a:p>
            <a:fld id="{A5983AAD-52A2-444B-AD9B-62F47B349A46}" type="slidenum">
              <a:rPr lang="en-GB" smtClean="0"/>
              <a:t>31</a:t>
            </a:fld>
            <a:endParaRPr lang="en-GB"/>
          </a:p>
        </p:txBody>
      </p:sp>
    </p:spTree>
    <p:extLst>
      <p:ext uri="{BB962C8B-B14F-4D97-AF65-F5344CB8AC3E}">
        <p14:creationId xmlns:p14="http://schemas.microsoft.com/office/powerpoint/2010/main" val="7141690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helps children develop their visual ability to spot when a word does or doesn’t ‘look right’</a:t>
            </a:r>
          </a:p>
        </p:txBody>
      </p:sp>
      <p:sp>
        <p:nvSpPr>
          <p:cNvPr id="4" name="Slide Number Placeholder 3"/>
          <p:cNvSpPr>
            <a:spLocks noGrp="1"/>
          </p:cNvSpPr>
          <p:nvPr>
            <p:ph type="sldNum" sz="quarter" idx="5"/>
          </p:nvPr>
        </p:nvSpPr>
        <p:spPr/>
        <p:txBody>
          <a:bodyPr/>
          <a:lstStyle/>
          <a:p>
            <a:fld id="{A5983AAD-52A2-444B-AD9B-62F47B349A46}" type="slidenum">
              <a:rPr lang="en-GB" smtClean="0"/>
              <a:t>38</a:t>
            </a:fld>
            <a:endParaRPr lang="en-GB"/>
          </a:p>
        </p:txBody>
      </p:sp>
    </p:spTree>
    <p:extLst>
      <p:ext uri="{BB962C8B-B14F-4D97-AF65-F5344CB8AC3E}">
        <p14:creationId xmlns:p14="http://schemas.microsoft.com/office/powerpoint/2010/main" val="40441888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Isosceles Triangle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540544" y="776288"/>
            <a:ext cx="8062912" cy="1470025"/>
          </a:xfrm>
        </p:spPr>
        <p:txBody>
          <a:bodyPr anchor="b">
            <a:normAutofit/>
          </a:bodyPr>
          <a:lstStyle>
            <a:lvl1pPr algn="r">
              <a:defRPr sz="4400"/>
            </a:lvl1pPr>
          </a:lstStyle>
          <a:p>
            <a:r>
              <a:rPr kumimoji="0" lang="en-US"/>
              <a:t>Click to edit Master title style</a:t>
            </a:r>
          </a:p>
        </p:txBody>
      </p:sp>
      <p:sp>
        <p:nvSpPr>
          <p:cNvPr id="9" name="Subtitle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1371600" y="6012656"/>
            <a:ext cx="5791200" cy="365125"/>
          </a:xfrm>
        </p:spPr>
        <p:txBody>
          <a:bodyPr tIns="0" bIns="0" anchor="t"/>
          <a:lstStyle>
            <a:lvl1pPr algn="r">
              <a:defRPr sz="1000"/>
            </a:lvl1pPr>
          </a:lstStyle>
          <a:p>
            <a:fld id="{9CB85F02-AF23-4DAE-B249-728940D71D99}" type="datetimeFigureOut">
              <a:rPr lang="en-GB" smtClean="0"/>
              <a:t>17/01/2025</a:t>
            </a:fld>
            <a:endParaRPr lang="en-GB"/>
          </a:p>
        </p:txBody>
      </p:sp>
      <p:sp>
        <p:nvSpPr>
          <p:cNvPr id="17" name="Footer Placeholder 16"/>
          <p:cNvSpPr>
            <a:spLocks noGrp="1"/>
          </p:cNvSpPr>
          <p:nvPr>
            <p:ph type="ftr" sz="quarter" idx="11"/>
          </p:nvPr>
        </p:nvSpPr>
        <p:spPr>
          <a:xfrm>
            <a:off x="1371600" y="5650704"/>
            <a:ext cx="5791200" cy="365125"/>
          </a:xfrm>
        </p:spPr>
        <p:txBody>
          <a:bodyPr tIns="0" bIns="0" anchor="b"/>
          <a:lstStyle>
            <a:lvl1pPr algn="r">
              <a:defRPr sz="1100"/>
            </a:lvl1pPr>
          </a:lstStyle>
          <a:p>
            <a:endParaRPr lang="en-GB"/>
          </a:p>
        </p:txBody>
      </p:sp>
      <p:sp>
        <p:nvSpPr>
          <p:cNvPr id="29" name="Slide Number Placeholder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57C0DE47-D056-4CB8-A3C2-2CC5F015C1B0}"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1399032"/>
          </a:xfrm>
        </p:spPr>
        <p:txBody>
          <a:bodyPr/>
          <a:lstStyle/>
          <a:p>
            <a:r>
              <a:rPr kumimoji="0" lang="en-US"/>
              <a:t>Click to edit Master title style</a:t>
            </a:r>
          </a:p>
        </p:txBody>
      </p:sp>
      <p:sp>
        <p:nvSpPr>
          <p:cNvPr id="3" name="Content Placeholder 2"/>
          <p:cNvSpPr>
            <a:spLocks noGrp="1"/>
          </p:cNvSpPr>
          <p:nvPr>
            <p:ph idx="1"/>
          </p:nvPr>
        </p:nvSpPr>
        <p:spPr>
          <a:xfrm>
            <a:off x="457200" y="1882808"/>
            <a:ext cx="82296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4791456" y="6480048"/>
            <a:ext cx="2133600" cy="301752"/>
          </a:xfrm>
        </p:spPr>
        <p:txBody>
          <a:bodyPr/>
          <a:lstStyle/>
          <a:p>
            <a:fld id="{9CB85F02-AF23-4DAE-B249-728940D71D99}" type="datetimeFigureOut">
              <a:rPr lang="en-GB" smtClean="0"/>
              <a:t>17/01/2025</a:t>
            </a:fld>
            <a:endParaRPr lang="en-GB"/>
          </a:p>
        </p:txBody>
      </p:sp>
      <p:sp>
        <p:nvSpPr>
          <p:cNvPr id="5" name="Footer Placeholder 4"/>
          <p:cNvSpPr>
            <a:spLocks noGrp="1"/>
          </p:cNvSpPr>
          <p:nvPr>
            <p:ph type="ftr" sz="quarter" idx="11"/>
          </p:nvPr>
        </p:nvSpPr>
        <p:spPr>
          <a:xfrm>
            <a:off x="457200" y="6480969"/>
            <a:ext cx="4260056" cy="300831"/>
          </a:xfrm>
        </p:spPr>
        <p:txBody>
          <a:bodyPr/>
          <a:lstStyle/>
          <a:p>
            <a:endParaRPr lang="en-GB"/>
          </a:p>
        </p:txBody>
      </p:sp>
      <p:sp>
        <p:nvSpPr>
          <p:cNvPr id="6" name="Slide Number Placeholder 5"/>
          <p:cNvSpPr>
            <a:spLocks noGrp="1"/>
          </p:cNvSpPr>
          <p:nvPr>
            <p:ph type="sldNum" sz="quarter" idx="12"/>
          </p:nvPr>
        </p:nvSpPr>
        <p:spPr/>
        <p:txBody>
          <a:bodyPr/>
          <a:lstStyle/>
          <a:p>
            <a:fld id="{57C0DE47-D056-4CB8-A3C2-2CC5F015C1B0}"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1"/>
      </p:bgRef>
    </p:bg>
    <p:spTree>
      <p:nvGrpSpPr>
        <p:cNvPr id="1" name=""/>
        <p:cNvGrpSpPr/>
        <p:nvPr/>
      </p:nvGrpSpPr>
      <p:grpSpPr>
        <a:xfrm>
          <a:off x="0" y="0"/>
          <a:ext cx="0" cy="0"/>
          <a:chOff x="0" y="0"/>
          <a:chExt cx="0" cy="0"/>
        </a:xfrm>
      </p:grpSpPr>
      <p:sp>
        <p:nvSpPr>
          <p:cNvPr id="9" name="Right Triangle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Isosceles Triangle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Date Placeholder 3"/>
          <p:cNvSpPr>
            <a:spLocks noGrp="1"/>
          </p:cNvSpPr>
          <p:nvPr>
            <p:ph type="dt" sz="half" idx="10"/>
          </p:nvPr>
        </p:nvSpPr>
        <p:spPr>
          <a:xfrm>
            <a:off x="6955632" y="6477000"/>
            <a:ext cx="2133600" cy="304800"/>
          </a:xfrm>
        </p:spPr>
        <p:txBody>
          <a:bodyPr/>
          <a:lstStyle/>
          <a:p>
            <a:fld id="{9CB85F02-AF23-4DAE-B249-728940D71D99}" type="datetimeFigureOut">
              <a:rPr lang="en-GB" smtClean="0"/>
              <a:t>17/01/2025</a:t>
            </a:fld>
            <a:endParaRPr lang="en-GB"/>
          </a:p>
        </p:txBody>
      </p:sp>
      <p:sp>
        <p:nvSpPr>
          <p:cNvPr id="5" name="Footer Placeholder 4"/>
          <p:cNvSpPr>
            <a:spLocks noGrp="1"/>
          </p:cNvSpPr>
          <p:nvPr>
            <p:ph type="ftr" sz="quarter" idx="11"/>
          </p:nvPr>
        </p:nvSpPr>
        <p:spPr>
          <a:xfrm>
            <a:off x="2619376" y="6480969"/>
            <a:ext cx="4260056" cy="300831"/>
          </a:xfrm>
        </p:spPr>
        <p:txBody>
          <a:bodyPr/>
          <a:lstStyle/>
          <a:p>
            <a:endParaRPr lang="en-GB"/>
          </a:p>
        </p:txBody>
      </p:sp>
      <p:sp>
        <p:nvSpPr>
          <p:cNvPr id="6" name="Slide Number Placeholder 5"/>
          <p:cNvSpPr>
            <a:spLocks noGrp="1"/>
          </p:cNvSpPr>
          <p:nvPr>
            <p:ph type="sldNum" sz="quarter" idx="12"/>
          </p:nvPr>
        </p:nvSpPr>
        <p:spPr>
          <a:xfrm>
            <a:off x="8451056" y="809624"/>
            <a:ext cx="502920" cy="300831"/>
          </a:xfrm>
        </p:spPr>
        <p:txBody>
          <a:bodyPr/>
          <a:lstStyle/>
          <a:p>
            <a:fld id="{57C0DE47-D056-4CB8-A3C2-2CC5F015C1B0}" type="slidenum">
              <a:rPr lang="en-GB" smtClean="0"/>
              <a:t>‹#›</a:t>
            </a:fld>
            <a:endParaRPr lang="en-GB"/>
          </a:p>
        </p:txBody>
      </p:sp>
      <p:cxnSp>
        <p:nvCxnSpPr>
          <p:cNvPr id="11" name="Straight Connector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en-US"/>
              <a:t>Click to edit Master title style</a:t>
            </a:r>
          </a:p>
        </p:txBody>
      </p:sp>
      <p:sp>
        <p:nvSpPr>
          <p:cNvPr id="3" name="Text Placeholder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lgn="l">
              <a:defRPr/>
            </a:lvl1pPr>
          </a:lstStyle>
          <a:p>
            <a:r>
              <a:rPr kumimoji="0" lang="en-US"/>
              <a:t>Click to edit Master title style</a:t>
            </a:r>
          </a:p>
        </p:txBody>
      </p:sp>
      <p:sp>
        <p:nvSpPr>
          <p:cNvPr id="3" name="Content Placeholder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4791456" y="6480969"/>
            <a:ext cx="2133600" cy="301752"/>
          </a:xfrm>
        </p:spPr>
        <p:txBody>
          <a:bodyPr/>
          <a:lstStyle/>
          <a:p>
            <a:fld id="{9CB85F02-AF23-4DAE-B249-728940D71D99}" type="datetimeFigureOut">
              <a:rPr lang="en-GB" smtClean="0"/>
              <a:t>17/01/2025</a:t>
            </a:fld>
            <a:endParaRPr lang="en-GB"/>
          </a:p>
        </p:txBody>
      </p:sp>
      <p:sp>
        <p:nvSpPr>
          <p:cNvPr id="6" name="Footer Placeholder 5"/>
          <p:cNvSpPr>
            <a:spLocks noGrp="1"/>
          </p:cNvSpPr>
          <p:nvPr>
            <p:ph type="ftr" sz="quarter" idx="11"/>
          </p:nvPr>
        </p:nvSpPr>
        <p:spPr>
          <a:xfrm>
            <a:off x="457200" y="6480969"/>
            <a:ext cx="4260056" cy="301752"/>
          </a:xfrm>
        </p:spPr>
        <p:txBody>
          <a:bodyPr/>
          <a:lstStyle/>
          <a:p>
            <a:endParaRPr lang="en-GB"/>
          </a:p>
        </p:txBody>
      </p:sp>
      <p:sp>
        <p:nvSpPr>
          <p:cNvPr id="7" name="Slide Number Placeholder 6"/>
          <p:cNvSpPr>
            <a:spLocks noGrp="1"/>
          </p:cNvSpPr>
          <p:nvPr>
            <p:ph type="sldNum" sz="quarter" idx="12"/>
          </p:nvPr>
        </p:nvSpPr>
        <p:spPr>
          <a:xfrm>
            <a:off x="7589520" y="6480969"/>
            <a:ext cx="502920" cy="301752"/>
          </a:xfrm>
        </p:spPr>
        <p:txBody>
          <a:bodyPr/>
          <a:lstStyle/>
          <a:p>
            <a:fld id="{57C0DE47-D056-4CB8-A3C2-2CC5F015C1B0}"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en-US"/>
              <a:t>Click to edit Master title style</a:t>
            </a:r>
          </a:p>
        </p:txBody>
      </p:sp>
      <p:sp>
        <p:nvSpPr>
          <p:cNvPr id="3" name="Text Placeholder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a:xfrm>
            <a:off x="4791456" y="6480969"/>
            <a:ext cx="2130552" cy="301752"/>
          </a:xfrm>
        </p:spPr>
        <p:txBody>
          <a:bodyPr/>
          <a:lstStyle/>
          <a:p>
            <a:fld id="{9CB85F02-AF23-4DAE-B249-728940D71D99}" type="datetimeFigureOut">
              <a:rPr lang="en-GB" smtClean="0"/>
              <a:t>17/01/2025</a:t>
            </a:fld>
            <a:endParaRPr lang="en-GB"/>
          </a:p>
        </p:txBody>
      </p:sp>
      <p:sp>
        <p:nvSpPr>
          <p:cNvPr id="8" name="Footer Placeholder 7"/>
          <p:cNvSpPr>
            <a:spLocks noGrp="1"/>
          </p:cNvSpPr>
          <p:nvPr>
            <p:ph type="ftr" sz="quarter" idx="11"/>
          </p:nvPr>
        </p:nvSpPr>
        <p:spPr>
          <a:xfrm>
            <a:off x="457200" y="6480969"/>
            <a:ext cx="4261104" cy="301752"/>
          </a:xfrm>
        </p:spPr>
        <p:txBody>
          <a:bodyPr/>
          <a:lstStyle/>
          <a:p>
            <a:endParaRPr lang="en-GB"/>
          </a:p>
        </p:txBody>
      </p:sp>
      <p:sp>
        <p:nvSpPr>
          <p:cNvPr id="9" name="Slide Number Placeholder 8"/>
          <p:cNvSpPr>
            <a:spLocks noGrp="1"/>
          </p:cNvSpPr>
          <p:nvPr>
            <p:ph type="sldNum" sz="quarter" idx="12"/>
          </p:nvPr>
        </p:nvSpPr>
        <p:spPr>
          <a:xfrm>
            <a:off x="7589520" y="6483096"/>
            <a:ext cx="502920" cy="301752"/>
          </a:xfrm>
        </p:spPr>
        <p:txBody>
          <a:bodyPr/>
          <a:lstStyle>
            <a:lvl1pPr algn="ctr">
              <a:defRPr/>
            </a:lvl1pPr>
          </a:lstStyle>
          <a:p>
            <a:fld id="{57C0DE47-D056-4CB8-A3C2-2CC5F015C1B0}"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0"/>
            </a:lvl1pPr>
          </a:lstStyle>
          <a:p>
            <a:r>
              <a:rPr kumimoji="0" lang="en-US"/>
              <a:t>Click to edit Master title style</a:t>
            </a:r>
          </a:p>
        </p:txBody>
      </p:sp>
      <p:sp>
        <p:nvSpPr>
          <p:cNvPr id="3" name="Date Placeholder 2"/>
          <p:cNvSpPr>
            <a:spLocks noGrp="1"/>
          </p:cNvSpPr>
          <p:nvPr>
            <p:ph type="dt" sz="half" idx="10"/>
          </p:nvPr>
        </p:nvSpPr>
        <p:spPr/>
        <p:txBody>
          <a:bodyPr/>
          <a:lstStyle/>
          <a:p>
            <a:fld id="{9CB85F02-AF23-4DAE-B249-728940D71D99}" type="datetimeFigureOut">
              <a:rPr lang="en-GB" smtClean="0"/>
              <a:t>17/01/2025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7C0DE47-D056-4CB8-A3C2-2CC5F015C1B0}"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91456" y="6480969"/>
            <a:ext cx="2133600" cy="301752"/>
          </a:xfrm>
        </p:spPr>
        <p:txBody>
          <a:bodyPr/>
          <a:lstStyle/>
          <a:p>
            <a:fld id="{9CB85F02-AF23-4DAE-B249-728940D71D99}" type="datetimeFigureOut">
              <a:rPr lang="en-GB" smtClean="0"/>
              <a:t>17/01/2025</a:t>
            </a:fld>
            <a:endParaRPr lang="en-GB"/>
          </a:p>
        </p:txBody>
      </p:sp>
      <p:sp>
        <p:nvSpPr>
          <p:cNvPr id="3" name="Footer Placeholder 2"/>
          <p:cNvSpPr>
            <a:spLocks noGrp="1"/>
          </p:cNvSpPr>
          <p:nvPr>
            <p:ph type="ftr" sz="quarter" idx="11"/>
          </p:nvPr>
        </p:nvSpPr>
        <p:spPr>
          <a:xfrm>
            <a:off x="457200" y="6481890"/>
            <a:ext cx="4260056" cy="300831"/>
          </a:xfrm>
        </p:spPr>
        <p:txBody>
          <a:bodyPr/>
          <a:lstStyle/>
          <a:p>
            <a:endParaRPr lang="en-GB"/>
          </a:p>
        </p:txBody>
      </p:sp>
      <p:sp>
        <p:nvSpPr>
          <p:cNvPr id="4" name="Slide Number Placeholder 3"/>
          <p:cNvSpPr>
            <a:spLocks noGrp="1"/>
          </p:cNvSpPr>
          <p:nvPr>
            <p:ph type="sldNum" sz="quarter" idx="12"/>
          </p:nvPr>
        </p:nvSpPr>
        <p:spPr>
          <a:xfrm>
            <a:off x="7589520" y="6480969"/>
            <a:ext cx="502920" cy="301752"/>
          </a:xfrm>
        </p:spPr>
        <p:txBody>
          <a:bodyPr/>
          <a:lstStyle/>
          <a:p>
            <a:fld id="{57C0DE47-D056-4CB8-A3C2-2CC5F015C1B0}"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en-US"/>
              <a:t>Click to edit Master title style</a:t>
            </a:r>
          </a:p>
        </p:txBody>
      </p:sp>
      <p:sp>
        <p:nvSpPr>
          <p:cNvPr id="3" name="Text Placeholder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278976" y="6556248"/>
            <a:ext cx="2133600" cy="301752"/>
          </a:xfrm>
        </p:spPr>
        <p:txBody>
          <a:bodyPr/>
          <a:lstStyle>
            <a:lvl1pPr>
              <a:defRPr sz="900"/>
            </a:lvl1pPr>
          </a:lstStyle>
          <a:p>
            <a:fld id="{9CB85F02-AF23-4DAE-B249-728940D71D99}" type="datetimeFigureOut">
              <a:rPr lang="en-GB" smtClean="0"/>
              <a:t>17/01/2025</a:t>
            </a:fld>
            <a:endParaRPr lang="en-GB"/>
          </a:p>
        </p:txBody>
      </p:sp>
      <p:sp>
        <p:nvSpPr>
          <p:cNvPr id="6" name="Footer Placeholder 5"/>
          <p:cNvSpPr>
            <a:spLocks noGrp="1"/>
          </p:cNvSpPr>
          <p:nvPr>
            <p:ph type="ftr" sz="quarter" idx="11"/>
          </p:nvPr>
        </p:nvSpPr>
        <p:spPr>
          <a:xfrm>
            <a:off x="1135856" y="6556248"/>
            <a:ext cx="5143120" cy="301752"/>
          </a:xfrm>
        </p:spPr>
        <p:txBody>
          <a:bodyPr/>
          <a:lstStyle>
            <a:lvl1pPr>
              <a:defRPr sz="900"/>
            </a:lvl1pPr>
          </a:lstStyle>
          <a:p>
            <a:endParaRPr lang="en-GB"/>
          </a:p>
        </p:txBody>
      </p:sp>
      <p:sp>
        <p:nvSpPr>
          <p:cNvPr id="7" name="Slide Number Placeholder 6"/>
          <p:cNvSpPr>
            <a:spLocks noGrp="1"/>
          </p:cNvSpPr>
          <p:nvPr>
            <p:ph type="sldNum" sz="quarter" idx="12"/>
          </p:nvPr>
        </p:nvSpPr>
        <p:spPr>
          <a:xfrm>
            <a:off x="8410576" y="6556248"/>
            <a:ext cx="502920" cy="301752"/>
          </a:xfrm>
        </p:spPr>
        <p:txBody>
          <a:bodyPr/>
          <a:lstStyle>
            <a:lvl1pPr>
              <a:defRPr sz="900"/>
            </a:lvl1pPr>
          </a:lstStyle>
          <a:p>
            <a:fld id="{57C0DE47-D056-4CB8-A3C2-2CC5F015C1B0}"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en-US"/>
              <a:t>Click to edit Master title style</a:t>
            </a:r>
          </a:p>
        </p:txBody>
      </p:sp>
      <p:sp>
        <p:nvSpPr>
          <p:cNvPr id="3" name="Picture Placeholder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a:xfrm>
            <a:off x="6108192" y="6556248"/>
            <a:ext cx="2103120" cy="301752"/>
          </a:xfrm>
        </p:spPr>
        <p:txBody>
          <a:bodyPr/>
          <a:lstStyle>
            <a:lvl1pPr>
              <a:defRPr sz="900"/>
            </a:lvl1pPr>
          </a:lstStyle>
          <a:p>
            <a:fld id="{9CB85F02-AF23-4DAE-B249-728940D71D99}" type="datetimeFigureOut">
              <a:rPr lang="en-GB" smtClean="0"/>
              <a:t>17/01/2025</a:t>
            </a:fld>
            <a:endParaRPr lang="en-GB"/>
          </a:p>
        </p:txBody>
      </p:sp>
      <p:sp>
        <p:nvSpPr>
          <p:cNvPr id="6" name="Footer Placeholder 5"/>
          <p:cNvSpPr>
            <a:spLocks noGrp="1"/>
          </p:cNvSpPr>
          <p:nvPr>
            <p:ph type="ftr" sz="quarter" idx="11"/>
          </p:nvPr>
        </p:nvSpPr>
        <p:spPr>
          <a:xfrm>
            <a:off x="1170432" y="6557169"/>
            <a:ext cx="4948072" cy="301752"/>
          </a:xfrm>
        </p:spPr>
        <p:txBody>
          <a:bodyPr/>
          <a:lstStyle>
            <a:lvl1pPr>
              <a:defRPr sz="900"/>
            </a:lvl1pPr>
          </a:lstStyle>
          <a:p>
            <a:endParaRPr lang="en-GB"/>
          </a:p>
        </p:txBody>
      </p:sp>
      <p:sp>
        <p:nvSpPr>
          <p:cNvPr id="7" name="Slide Number Placeholder 6"/>
          <p:cNvSpPr>
            <a:spLocks noGrp="1"/>
          </p:cNvSpPr>
          <p:nvPr>
            <p:ph type="sldNum" sz="quarter" idx="12"/>
          </p:nvPr>
        </p:nvSpPr>
        <p:spPr>
          <a:xfrm>
            <a:off x="8217192" y="6556248"/>
            <a:ext cx="365760" cy="301752"/>
          </a:xfrm>
        </p:spPr>
        <p:txBody>
          <a:bodyPr/>
          <a:lstStyle>
            <a:lvl1pPr algn="ctr">
              <a:defRPr sz="900"/>
            </a:lvl1pPr>
          </a:lstStyle>
          <a:p>
            <a:fld id="{57C0DE47-D056-4CB8-A3C2-2CC5F015C1B0}"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9CB85F02-AF23-4DAE-B249-728940D71D99}" type="datetimeFigureOut">
              <a:rPr lang="en-GB" smtClean="0"/>
              <a:t>17/01/2025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C0DE47-D056-4CB8-A3C2-2CC5F015C1B0}"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381000"/>
            <a:ext cx="1905000" cy="5486400"/>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381000"/>
            <a:ext cx="6248400" cy="548640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9CB85F02-AF23-4DAE-B249-728940D71D99}" type="datetimeFigureOut">
              <a:rPr lang="en-GB" smtClean="0"/>
              <a:t>17/01/2025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C0DE47-D056-4CB8-A3C2-2CC5F015C1B0}"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Right Triangle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Straight Connector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Title Placeholder 21"/>
          <p:cNvSpPr>
            <a:spLocks noGrp="1"/>
          </p:cNvSpPr>
          <p:nvPr>
            <p:ph type="title"/>
          </p:nvPr>
        </p:nvSpPr>
        <p:spPr>
          <a:xfrm>
            <a:off x="457200" y="267494"/>
            <a:ext cx="8229600" cy="1399032"/>
          </a:xfrm>
          <a:prstGeom prst="rect">
            <a:avLst/>
          </a:prstGeom>
        </p:spPr>
        <p:txBody>
          <a:bodyPr vert="horz" anchor="ctr">
            <a:normAutofit/>
          </a:bodyPr>
          <a:lstStyle/>
          <a:p>
            <a:r>
              <a:rPr kumimoji="0" lang="en-US"/>
              <a:t>Click to edit Master title style</a:t>
            </a:r>
          </a:p>
        </p:txBody>
      </p:sp>
      <p:sp>
        <p:nvSpPr>
          <p:cNvPr id="13" name="Text Placeholder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9CB85F02-AF23-4DAE-B249-728940D71D99}" type="datetimeFigureOut">
              <a:rPr lang="en-GB" smtClean="0"/>
              <a:t>17/01/2025</a:t>
            </a:fld>
            <a:endParaRPr lang="en-GB"/>
          </a:p>
        </p:txBody>
      </p:sp>
      <p:sp>
        <p:nvSpPr>
          <p:cNvPr id="3" name="Footer Placeholder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en-GB"/>
          </a:p>
        </p:txBody>
      </p:sp>
      <p:sp>
        <p:nvSpPr>
          <p:cNvPr id="23" name="Slide Number Placeholder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57C0DE47-D056-4CB8-A3C2-2CC5F015C1B0}" type="slidenum">
              <a:rPr lang="en-GB" smtClean="0"/>
              <a:t>‹#›</a:t>
            </a:fld>
            <a:endParaRPr lang="en-GB"/>
          </a:p>
        </p:txBody>
      </p:sp>
    </p:spTree>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tif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tif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3.tif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 Id="rId5" Type="http://schemas.openxmlformats.org/officeDocument/2006/relationships/hyperlink" Target="https://www.edshed.com/en-gb" TargetMode="External"/><Relationship Id="rId4" Type="http://schemas.openxmlformats.org/officeDocument/2006/relationships/image" Target="../media/image44.png"/></Relationships>
</file>

<file path=ppt/slides/_rels/slide48.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Spelling Strategies </a:t>
            </a:r>
            <a:r>
              <a:rPr lang="en-GB"/>
              <a:t>Parent Workshop</a:t>
            </a:r>
            <a:endParaRPr lang="en-GB" dirty="0"/>
          </a:p>
        </p:txBody>
      </p:sp>
      <p:sp>
        <p:nvSpPr>
          <p:cNvPr id="3" name="Subtitle 2"/>
          <p:cNvSpPr>
            <a:spLocks noGrp="1"/>
          </p:cNvSpPr>
          <p:nvPr>
            <p:ph type="subTitle" idx="1"/>
          </p:nvPr>
        </p:nvSpPr>
        <p:spPr/>
        <p:txBody>
          <a:bodyPr/>
          <a:lstStyle/>
          <a:p>
            <a:r>
              <a:rPr lang="en-GB" dirty="0" err="1"/>
              <a:t>Northside</a:t>
            </a:r>
            <a:r>
              <a:rPr lang="en-GB" dirty="0"/>
              <a:t> Primary School</a:t>
            </a:r>
          </a:p>
          <a:p>
            <a:r>
              <a:rPr lang="en-GB" dirty="0"/>
              <a:t>Friday, 17</a:t>
            </a:r>
            <a:r>
              <a:rPr lang="en-GB" baseline="30000" dirty="0"/>
              <a:t>th</a:t>
            </a:r>
            <a:r>
              <a:rPr lang="en-GB" dirty="0"/>
              <a:t> January, 2025</a:t>
            </a:r>
          </a:p>
        </p:txBody>
      </p:sp>
      <p:pic>
        <p:nvPicPr>
          <p:cNvPr id="4" name="Picture 3"/>
          <p:cNvPicPr/>
          <p:nvPr/>
        </p:nvPicPr>
        <p:blipFill>
          <a:blip r:embed="rId2" cstate="print">
            <a:extLst>
              <a:ext uri="{28A0092B-C50C-407E-A947-70E740481C1C}">
                <a14:useLocalDpi xmlns:a14="http://schemas.microsoft.com/office/drawing/2010/main" val="0"/>
              </a:ext>
            </a:extLst>
          </a:blip>
          <a:stretch>
            <a:fillRect/>
          </a:stretch>
        </p:blipFill>
        <p:spPr>
          <a:xfrm>
            <a:off x="395536" y="3573016"/>
            <a:ext cx="2880320" cy="2952328"/>
          </a:xfrm>
          <a:prstGeom prst="rect">
            <a:avLst/>
          </a:prstGeom>
        </p:spPr>
      </p:pic>
    </p:spTree>
    <p:extLst>
      <p:ext uri="{BB962C8B-B14F-4D97-AF65-F5344CB8AC3E}">
        <p14:creationId xmlns:p14="http://schemas.microsoft.com/office/powerpoint/2010/main" val="20434740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48475C-0926-4FBA-A93D-C9F315761C01}"/>
              </a:ext>
            </a:extLst>
          </p:cNvPr>
          <p:cNvSpPr>
            <a:spLocks noGrp="1"/>
          </p:cNvSpPr>
          <p:nvPr>
            <p:ph type="title"/>
          </p:nvPr>
        </p:nvSpPr>
        <p:spPr>
          <a:xfrm>
            <a:off x="-396552" y="-315416"/>
            <a:ext cx="4434604" cy="1289298"/>
          </a:xfrm>
        </p:spPr>
        <p:txBody>
          <a:bodyPr>
            <a:normAutofit/>
          </a:bodyPr>
          <a:lstStyle/>
          <a:p>
            <a:r>
              <a:rPr lang="en-GB" sz="2000" dirty="0"/>
              <a:t>How important is spelling?</a:t>
            </a:r>
          </a:p>
        </p:txBody>
      </p:sp>
      <p:sp>
        <p:nvSpPr>
          <p:cNvPr id="3" name="Content Placeholder 2">
            <a:extLst>
              <a:ext uri="{FF2B5EF4-FFF2-40B4-BE49-F238E27FC236}">
                <a16:creationId xmlns:a16="http://schemas.microsoft.com/office/drawing/2014/main" id="{56EDE438-E84F-4542-BA27-4C59ABE9AAB1}"/>
              </a:ext>
            </a:extLst>
          </p:cNvPr>
          <p:cNvSpPr>
            <a:spLocks noGrp="1"/>
          </p:cNvSpPr>
          <p:nvPr>
            <p:ph idx="1"/>
          </p:nvPr>
        </p:nvSpPr>
        <p:spPr>
          <a:xfrm>
            <a:off x="3779912" y="3861048"/>
            <a:ext cx="2448272" cy="1512168"/>
          </a:xfrm>
        </p:spPr>
        <p:txBody>
          <a:bodyPr/>
          <a:lstStyle/>
          <a:p>
            <a:endParaRPr lang="en-GB" dirty="0"/>
          </a:p>
        </p:txBody>
      </p:sp>
      <p:pic>
        <p:nvPicPr>
          <p:cNvPr id="1026" name="Picture 2" descr="20+ Images That Show Why Spellings Are Importa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650" y="1196752"/>
            <a:ext cx="4859154" cy="417646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50 Of The Worst Spelling Mistakes Ever | Bored Pan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01282" y="4139146"/>
            <a:ext cx="5242718" cy="2756172"/>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p:cNvPicPr>
            <a:picLocks noChangeAspect="1" noChangeArrowheads="1"/>
          </p:cNvPicPr>
          <p:nvPr/>
        </p:nvPicPr>
        <p:blipFill rotWithShape="1">
          <a:blip r:embed="rId4">
            <a:extLst>
              <a:ext uri="{28A0092B-C50C-407E-A947-70E740481C1C}">
                <a14:useLocalDpi xmlns:a14="http://schemas.microsoft.com/office/drawing/2010/main" val="0"/>
              </a:ext>
            </a:extLst>
          </a:blip>
          <a:srcRect l="5326" t="22296" r="4350" b="28147"/>
          <a:stretch/>
        </p:blipFill>
        <p:spPr bwMode="auto">
          <a:xfrm>
            <a:off x="3779912" y="0"/>
            <a:ext cx="5205047" cy="21382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469159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Worst And Funniest Spelling Mistakes Ever. |"/>
          <p:cNvPicPr>
            <a:picLocks noChangeAspect="1" noChangeArrowheads="1"/>
          </p:cNvPicPr>
          <p:nvPr/>
        </p:nvPicPr>
        <p:blipFill rotWithShape="1">
          <a:blip r:embed="rId2">
            <a:extLst>
              <a:ext uri="{28A0092B-C50C-407E-A947-70E740481C1C}">
                <a14:useLocalDpi xmlns:a14="http://schemas.microsoft.com/office/drawing/2010/main" val="0"/>
              </a:ext>
            </a:extLst>
          </a:blip>
          <a:srcRect t="17355" r="6925" b="9540"/>
          <a:stretch/>
        </p:blipFill>
        <p:spPr bwMode="auto">
          <a:xfrm>
            <a:off x="155573" y="180941"/>
            <a:ext cx="2301023" cy="271590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Silly Mistakes We Have All Made! - Accountancy Learn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1960" y="174117"/>
            <a:ext cx="4752528" cy="3659448"/>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33 Hilarious Spelling Fails From People That Didn't Realize They Were Wrong  That We Found This Year"/>
          <p:cNvPicPr>
            <a:picLocks noChangeAspect="1" noChangeArrowheads="1"/>
          </p:cNvPicPr>
          <p:nvPr/>
        </p:nvPicPr>
        <p:blipFill rotWithShape="1">
          <a:blip r:embed="rId4">
            <a:extLst>
              <a:ext uri="{28A0092B-C50C-407E-A947-70E740481C1C}">
                <a14:useLocalDpi xmlns:a14="http://schemas.microsoft.com/office/drawing/2010/main" val="0"/>
              </a:ext>
            </a:extLst>
          </a:blip>
          <a:srcRect t="12386" r="25110" b="12787"/>
          <a:stretch/>
        </p:blipFill>
        <p:spPr bwMode="auto">
          <a:xfrm>
            <a:off x="205375" y="3480179"/>
            <a:ext cx="2892668" cy="2484154"/>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The Funniest Spelling Mistakes Ever Seen"/>
          <p:cNvPicPr>
            <a:picLocks noChangeAspect="1" noChangeArrowheads="1"/>
          </p:cNvPicPr>
          <p:nvPr/>
        </p:nvPicPr>
        <p:blipFill rotWithShape="1">
          <a:blip r:embed="rId5">
            <a:extLst>
              <a:ext uri="{28A0092B-C50C-407E-A947-70E740481C1C}">
                <a14:useLocalDpi xmlns:a14="http://schemas.microsoft.com/office/drawing/2010/main" val="0"/>
              </a:ext>
            </a:extLst>
          </a:blip>
          <a:srcRect l="7462" t="27294" b="36620"/>
          <a:stretch/>
        </p:blipFill>
        <p:spPr bwMode="auto">
          <a:xfrm>
            <a:off x="3369424" y="5157192"/>
            <a:ext cx="5596100" cy="1614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37866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Statutory requirements</a:t>
            </a:r>
          </a:p>
        </p:txBody>
      </p:sp>
      <p:pic>
        <p:nvPicPr>
          <p:cNvPr id="3075"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18698" y="1412776"/>
            <a:ext cx="8706604" cy="52580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204536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5469D3-483C-4A35-97AB-70AAB7AB919B}"/>
              </a:ext>
            </a:extLst>
          </p:cNvPr>
          <p:cNvSpPr>
            <a:spLocks noGrp="1"/>
          </p:cNvSpPr>
          <p:nvPr>
            <p:ph type="title"/>
          </p:nvPr>
        </p:nvSpPr>
        <p:spPr/>
        <p:txBody>
          <a:bodyPr/>
          <a:lstStyle/>
          <a:p>
            <a:endParaRPr lang="en-GB"/>
          </a:p>
        </p:txBody>
      </p:sp>
      <p:pic>
        <p:nvPicPr>
          <p:cNvPr id="4" name="Content Placeholder 3">
            <a:extLst>
              <a:ext uri="{FF2B5EF4-FFF2-40B4-BE49-F238E27FC236}">
                <a16:creationId xmlns:a16="http://schemas.microsoft.com/office/drawing/2014/main" id="{B5F53AD6-B1C3-4166-9A2C-F9CBF6DFF805}"/>
              </a:ext>
            </a:extLst>
          </p:cNvPr>
          <p:cNvPicPr>
            <a:picLocks noGrp="1" noChangeAspect="1"/>
          </p:cNvPicPr>
          <p:nvPr>
            <p:ph idx="1"/>
          </p:nvPr>
        </p:nvPicPr>
        <p:blipFill>
          <a:blip r:embed="rId2"/>
          <a:stretch>
            <a:fillRect/>
          </a:stretch>
        </p:blipFill>
        <p:spPr>
          <a:xfrm>
            <a:off x="139092" y="408087"/>
            <a:ext cx="8865815" cy="6041826"/>
          </a:xfrm>
          <a:prstGeom prst="rect">
            <a:avLst/>
          </a:prstGeom>
        </p:spPr>
      </p:pic>
    </p:spTree>
    <p:extLst>
      <p:ext uri="{BB962C8B-B14F-4D97-AF65-F5344CB8AC3E}">
        <p14:creationId xmlns:p14="http://schemas.microsoft.com/office/powerpoint/2010/main" val="34571070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047CE5-69B2-4E65-BA25-EED31EB2771C}"/>
              </a:ext>
            </a:extLst>
          </p:cNvPr>
          <p:cNvSpPr>
            <a:spLocks noGrp="1"/>
          </p:cNvSpPr>
          <p:nvPr>
            <p:ph type="title"/>
          </p:nvPr>
        </p:nvSpPr>
        <p:spPr/>
        <p:txBody>
          <a:bodyPr/>
          <a:lstStyle/>
          <a:p>
            <a:endParaRPr lang="en-GB"/>
          </a:p>
        </p:txBody>
      </p:sp>
      <p:pic>
        <p:nvPicPr>
          <p:cNvPr id="4" name="Content Placeholder 3">
            <a:extLst>
              <a:ext uri="{FF2B5EF4-FFF2-40B4-BE49-F238E27FC236}">
                <a16:creationId xmlns:a16="http://schemas.microsoft.com/office/drawing/2014/main" id="{43DADEC9-9886-4220-A6D3-44983BA26A55}"/>
              </a:ext>
            </a:extLst>
          </p:cNvPr>
          <p:cNvPicPr>
            <a:picLocks noGrp="1" noChangeAspect="1"/>
          </p:cNvPicPr>
          <p:nvPr>
            <p:ph idx="1"/>
          </p:nvPr>
        </p:nvPicPr>
        <p:blipFill>
          <a:blip r:embed="rId2"/>
          <a:stretch>
            <a:fillRect/>
          </a:stretch>
        </p:blipFill>
        <p:spPr>
          <a:xfrm>
            <a:off x="192851" y="404664"/>
            <a:ext cx="8758297" cy="5328592"/>
          </a:xfrm>
          <a:prstGeom prst="rect">
            <a:avLst/>
          </a:prstGeom>
        </p:spPr>
      </p:pic>
    </p:spTree>
    <p:extLst>
      <p:ext uri="{BB962C8B-B14F-4D97-AF65-F5344CB8AC3E}">
        <p14:creationId xmlns:p14="http://schemas.microsoft.com/office/powerpoint/2010/main" val="27988866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DD5FA4-4BDA-45F9-B7B7-115F7EC87613}"/>
              </a:ext>
            </a:extLst>
          </p:cNvPr>
          <p:cNvSpPr>
            <a:spLocks noGrp="1"/>
          </p:cNvSpPr>
          <p:nvPr>
            <p:ph type="title"/>
          </p:nvPr>
        </p:nvSpPr>
        <p:spPr/>
        <p:txBody>
          <a:bodyPr/>
          <a:lstStyle/>
          <a:p>
            <a:endParaRPr lang="en-GB"/>
          </a:p>
        </p:txBody>
      </p:sp>
      <p:pic>
        <p:nvPicPr>
          <p:cNvPr id="4" name="Content Placeholder 3">
            <a:extLst>
              <a:ext uri="{FF2B5EF4-FFF2-40B4-BE49-F238E27FC236}">
                <a16:creationId xmlns:a16="http://schemas.microsoft.com/office/drawing/2014/main" id="{7C163F9D-722E-4539-AE57-7280B9AA3DEF}"/>
              </a:ext>
            </a:extLst>
          </p:cNvPr>
          <p:cNvPicPr>
            <a:picLocks noGrp="1" noChangeAspect="1"/>
          </p:cNvPicPr>
          <p:nvPr>
            <p:ph idx="1"/>
          </p:nvPr>
        </p:nvPicPr>
        <p:blipFill>
          <a:blip r:embed="rId2"/>
          <a:stretch>
            <a:fillRect/>
          </a:stretch>
        </p:blipFill>
        <p:spPr>
          <a:xfrm>
            <a:off x="323528" y="692696"/>
            <a:ext cx="8615665" cy="5330031"/>
          </a:xfrm>
          <a:prstGeom prst="rect">
            <a:avLst/>
          </a:prstGeom>
        </p:spPr>
      </p:pic>
    </p:spTree>
    <p:extLst>
      <p:ext uri="{BB962C8B-B14F-4D97-AF65-F5344CB8AC3E}">
        <p14:creationId xmlns:p14="http://schemas.microsoft.com/office/powerpoint/2010/main" val="9851701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Spelling at </a:t>
            </a:r>
            <a:r>
              <a:rPr lang="en-GB" dirty="0" err="1"/>
              <a:t>Northside</a:t>
            </a:r>
            <a:endParaRPr lang="en-GB" dirty="0"/>
          </a:p>
        </p:txBody>
      </p:sp>
      <p:sp>
        <p:nvSpPr>
          <p:cNvPr id="3" name="Content Placeholder 2"/>
          <p:cNvSpPr>
            <a:spLocks noGrp="1"/>
          </p:cNvSpPr>
          <p:nvPr>
            <p:ph idx="1"/>
          </p:nvPr>
        </p:nvSpPr>
        <p:spPr/>
        <p:txBody>
          <a:bodyPr/>
          <a:lstStyle/>
          <a:p>
            <a:r>
              <a:rPr lang="en-GB" dirty="0"/>
              <a:t>Phonics</a:t>
            </a:r>
          </a:p>
          <a:p>
            <a:r>
              <a:rPr lang="en-GB" dirty="0"/>
              <a:t>Weekly Spelling Lessons</a:t>
            </a:r>
          </a:p>
          <a:p>
            <a:r>
              <a:rPr lang="en-GB" dirty="0"/>
              <a:t>Spelling Shed website</a:t>
            </a:r>
          </a:p>
          <a:p>
            <a:r>
              <a:rPr lang="en-GB" dirty="0"/>
              <a:t>Weekly spelling tests</a:t>
            </a:r>
          </a:p>
          <a:p>
            <a:r>
              <a:rPr lang="en-GB" dirty="0"/>
              <a:t>Statutory Spelling words</a:t>
            </a:r>
          </a:p>
        </p:txBody>
      </p:sp>
      <p:sp>
        <p:nvSpPr>
          <p:cNvPr id="4" name="Rounded Rectangle 3"/>
          <p:cNvSpPr/>
          <p:nvPr/>
        </p:nvSpPr>
        <p:spPr>
          <a:xfrm>
            <a:off x="5436096" y="1844824"/>
            <a:ext cx="3456384" cy="453650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It is not only the spelling of individual words that we are trying to teach, but the basic spelling patterns so that learners can spell correctly words they have not been taught but want to write. The aim is for the learners not to have to memorise individual words, but to be able to work them out from known patterns and principles.</a:t>
            </a:r>
          </a:p>
        </p:txBody>
      </p:sp>
    </p:spTree>
    <p:extLst>
      <p:ext uri="{BB962C8B-B14F-4D97-AF65-F5344CB8AC3E}">
        <p14:creationId xmlns:p14="http://schemas.microsoft.com/office/powerpoint/2010/main" val="10322358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536" y="0"/>
            <a:ext cx="9865096" cy="1399032"/>
          </a:xfrm>
        </p:spPr>
        <p:txBody>
          <a:bodyPr/>
          <a:lstStyle/>
          <a:p>
            <a:r>
              <a:rPr lang="en-GB" dirty="0"/>
              <a:t>Knowledge of the spelling system</a:t>
            </a:r>
          </a:p>
        </p:txBody>
      </p:sp>
      <p:sp>
        <p:nvSpPr>
          <p:cNvPr id="3" name="Content Placeholder 2"/>
          <p:cNvSpPr>
            <a:spLocks noGrp="1"/>
          </p:cNvSpPr>
          <p:nvPr>
            <p:ph idx="1"/>
          </p:nvPr>
        </p:nvSpPr>
        <p:spPr>
          <a:xfrm>
            <a:off x="179512" y="1300693"/>
            <a:ext cx="8229600" cy="4572000"/>
          </a:xfrm>
        </p:spPr>
        <p:txBody>
          <a:bodyPr>
            <a:normAutofit/>
          </a:bodyPr>
          <a:lstStyle/>
          <a:p>
            <a:pPr marL="64008" indent="0">
              <a:buNone/>
            </a:pPr>
            <a:r>
              <a:rPr lang="en-GB" sz="2400" dirty="0"/>
              <a:t>In order to spell, we need both phonemic knowledge and morphological knowledge.</a:t>
            </a:r>
          </a:p>
          <a:p>
            <a:pPr marL="64008" indent="0">
              <a:buNone/>
            </a:pPr>
            <a:r>
              <a:rPr lang="en-GB" sz="2400" u="sng" dirty="0"/>
              <a:t>Phonemic knowledge</a:t>
            </a:r>
          </a:p>
          <a:p>
            <a:pPr marL="64008" indent="0">
              <a:buNone/>
            </a:pPr>
            <a:r>
              <a:rPr lang="en-GB" sz="2400" dirty="0"/>
              <a:t>•Phonics </a:t>
            </a:r>
          </a:p>
          <a:p>
            <a:pPr marL="64008" indent="0">
              <a:buNone/>
            </a:pPr>
            <a:r>
              <a:rPr lang="en-GB" sz="2400" dirty="0"/>
              <a:t>•Spelling patterns and conventions</a:t>
            </a:r>
          </a:p>
          <a:p>
            <a:pPr marL="64008" indent="0">
              <a:buNone/>
            </a:pPr>
            <a:r>
              <a:rPr lang="en-GB" sz="2400" dirty="0"/>
              <a:t>•Homophones</a:t>
            </a:r>
          </a:p>
          <a:p>
            <a:pPr marL="64008" indent="0">
              <a:buNone/>
            </a:pPr>
            <a:r>
              <a:rPr lang="en-GB" sz="2400" dirty="0"/>
              <a:t>•Phonological knowledge (this relates to syllables and rhymes; analogy)</a:t>
            </a:r>
          </a:p>
        </p:txBody>
      </p:sp>
      <p:sp>
        <p:nvSpPr>
          <p:cNvPr id="4" name="Thought Bubble: Cloud 3">
            <a:extLst>
              <a:ext uri="{FF2B5EF4-FFF2-40B4-BE49-F238E27FC236}">
                <a16:creationId xmlns:a16="http://schemas.microsoft.com/office/drawing/2014/main" id="{84F5EA11-4B87-4E78-BA11-79815A0C12DB}"/>
              </a:ext>
            </a:extLst>
          </p:cNvPr>
          <p:cNvSpPr/>
          <p:nvPr/>
        </p:nvSpPr>
        <p:spPr>
          <a:xfrm>
            <a:off x="3804195" y="4325541"/>
            <a:ext cx="5160293" cy="1924921"/>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 phoneme is a speech sound that is the smallest unit of sound in a word. The word "dog" is made up of three phonemes: /d/ /o/ /g/ </a:t>
            </a:r>
          </a:p>
        </p:txBody>
      </p:sp>
      <p:sp>
        <p:nvSpPr>
          <p:cNvPr id="5" name="Thought Bubble: Cloud 4">
            <a:extLst>
              <a:ext uri="{FF2B5EF4-FFF2-40B4-BE49-F238E27FC236}">
                <a16:creationId xmlns:a16="http://schemas.microsoft.com/office/drawing/2014/main" id="{699B97A1-FF6D-4078-9C68-454D496C7FF8}"/>
              </a:ext>
            </a:extLst>
          </p:cNvPr>
          <p:cNvSpPr/>
          <p:nvPr/>
        </p:nvSpPr>
        <p:spPr>
          <a:xfrm>
            <a:off x="251520" y="4869160"/>
            <a:ext cx="3528392" cy="1759072"/>
          </a:xfrm>
          <a:prstGeom prst="cloudCallout">
            <a:avLst>
              <a:gd name="adj1" fmla="val 48898"/>
              <a:gd name="adj2" fmla="val 5104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The word "dog" is made up of three phonemes: /d/ /o/ /g/</a:t>
            </a:r>
          </a:p>
        </p:txBody>
      </p:sp>
    </p:spTree>
    <p:extLst>
      <p:ext uri="{BB962C8B-B14F-4D97-AF65-F5344CB8AC3E}">
        <p14:creationId xmlns:p14="http://schemas.microsoft.com/office/powerpoint/2010/main" val="31626123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229600" cy="641226"/>
          </a:xfrm>
        </p:spPr>
        <p:txBody>
          <a:bodyPr>
            <a:normAutofit fontScale="90000"/>
          </a:bodyPr>
          <a:lstStyle/>
          <a:p>
            <a:r>
              <a:rPr lang="en-GB" dirty="0"/>
              <a:t>Phonics teaching </a:t>
            </a:r>
          </a:p>
        </p:txBody>
      </p:sp>
      <p:sp>
        <p:nvSpPr>
          <p:cNvPr id="3" name="Content Placeholder 2"/>
          <p:cNvSpPr>
            <a:spLocks noGrp="1"/>
          </p:cNvSpPr>
          <p:nvPr>
            <p:ph idx="1"/>
          </p:nvPr>
        </p:nvSpPr>
        <p:spPr>
          <a:xfrm>
            <a:off x="457200" y="829866"/>
            <a:ext cx="8229600" cy="5904656"/>
          </a:xfrm>
        </p:spPr>
        <p:txBody>
          <a:bodyPr>
            <a:normAutofit fontScale="77500" lnSpcReduction="20000"/>
          </a:bodyPr>
          <a:lstStyle/>
          <a:p>
            <a:r>
              <a:rPr lang="en-GB" dirty="0"/>
              <a:t>Phonics teaching</a:t>
            </a:r>
          </a:p>
          <a:p>
            <a:r>
              <a:rPr lang="en-GB" dirty="0"/>
              <a:t>Phase 1 –sound discrimination, rhythm and rhyme, alliteration, voice sounds, oral blending and segmenting - Nursery</a:t>
            </a:r>
          </a:p>
          <a:p>
            <a:r>
              <a:rPr lang="en-GB" dirty="0"/>
              <a:t>Phase 2–learning main letter sounds and shapes - Reception</a:t>
            </a:r>
          </a:p>
          <a:p>
            <a:r>
              <a:rPr lang="en-GB" dirty="0"/>
              <a:t>Phase 3-Teaching another 25 graphemes, most comprising two letters, so that the children can represent each of about 42 phonemes by a grapheme. – Reception</a:t>
            </a:r>
          </a:p>
          <a:p>
            <a:r>
              <a:rPr lang="en-GB" dirty="0"/>
              <a:t>Phase 4–Consolidates knowledge of GPCs (grapheme-phoneme correspondence – the sound and the written letter that corresponds with it) and introduces adjacent consonants. – Reception/ Year 1</a:t>
            </a:r>
          </a:p>
          <a:p>
            <a:r>
              <a:rPr lang="en-GB" dirty="0"/>
              <a:t>Phase 5–Introduces alternative graphemes for spelling and pronunciations for reading – Year 1/ Year 2</a:t>
            </a:r>
          </a:p>
          <a:p>
            <a:r>
              <a:rPr lang="en-GB" dirty="0"/>
              <a:t>Phase 6 – reading fluently and </a:t>
            </a:r>
            <a:r>
              <a:rPr lang="en-GB"/>
              <a:t>spelling accurately – Year 2</a:t>
            </a:r>
            <a:endParaRPr lang="en-GB" dirty="0"/>
          </a:p>
        </p:txBody>
      </p:sp>
    </p:spTree>
    <p:extLst>
      <p:ext uri="{BB962C8B-B14F-4D97-AF65-F5344CB8AC3E}">
        <p14:creationId xmlns:p14="http://schemas.microsoft.com/office/powerpoint/2010/main" val="19335543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Knowledge of the spelling system</a:t>
            </a:r>
          </a:p>
        </p:txBody>
      </p:sp>
      <p:sp>
        <p:nvSpPr>
          <p:cNvPr id="3" name="Content Placeholder 2"/>
          <p:cNvSpPr>
            <a:spLocks noGrp="1"/>
          </p:cNvSpPr>
          <p:nvPr>
            <p:ph idx="1"/>
          </p:nvPr>
        </p:nvSpPr>
        <p:spPr>
          <a:xfrm>
            <a:off x="457200" y="1882808"/>
            <a:ext cx="8229600" cy="4975192"/>
          </a:xfrm>
        </p:spPr>
        <p:txBody>
          <a:bodyPr>
            <a:normAutofit fontScale="85000" lnSpcReduction="10000"/>
          </a:bodyPr>
          <a:lstStyle/>
          <a:p>
            <a:pPr marL="64008" indent="0">
              <a:buNone/>
            </a:pPr>
            <a:r>
              <a:rPr lang="en-GB" b="1" dirty="0"/>
              <a:t>Morphological </a:t>
            </a:r>
            <a:r>
              <a:rPr lang="en-GB" dirty="0"/>
              <a:t>knowledge</a:t>
            </a:r>
          </a:p>
          <a:p>
            <a:pPr marL="64008" indent="0">
              <a:buNone/>
            </a:pPr>
            <a:r>
              <a:rPr lang="en-GB" dirty="0"/>
              <a:t>•</a:t>
            </a:r>
            <a:r>
              <a:rPr lang="en-GB" b="1" dirty="0"/>
              <a:t>Root words </a:t>
            </a:r>
            <a:r>
              <a:rPr lang="en-GB" dirty="0"/>
              <a:t>–contain one morpheme and cannot be broken down into smaller grammatical units (</a:t>
            </a:r>
            <a:r>
              <a:rPr lang="en-GB" dirty="0" err="1"/>
              <a:t>eg</a:t>
            </a:r>
            <a:r>
              <a:rPr lang="en-GB" dirty="0"/>
              <a:t> elephant, table, girl, day)</a:t>
            </a:r>
          </a:p>
          <a:p>
            <a:pPr marL="64008" indent="0">
              <a:buNone/>
            </a:pPr>
            <a:r>
              <a:rPr lang="en-GB" dirty="0"/>
              <a:t>•</a:t>
            </a:r>
            <a:r>
              <a:rPr lang="en-GB" b="1" dirty="0"/>
              <a:t>Compound words </a:t>
            </a:r>
            <a:r>
              <a:rPr lang="en-GB" dirty="0"/>
              <a:t>–two root words combined to make a word</a:t>
            </a:r>
          </a:p>
          <a:p>
            <a:pPr marL="64008" indent="0">
              <a:buNone/>
            </a:pPr>
            <a:r>
              <a:rPr lang="en-GB" dirty="0"/>
              <a:t>•</a:t>
            </a:r>
            <a:r>
              <a:rPr lang="en-GB" b="1" dirty="0"/>
              <a:t>Suffixes</a:t>
            </a:r>
            <a:r>
              <a:rPr lang="en-GB" dirty="0"/>
              <a:t>–added after root words, and change the spelling and meaning of a word (</a:t>
            </a:r>
            <a:r>
              <a:rPr lang="en-GB" dirty="0" err="1"/>
              <a:t>eg</a:t>
            </a:r>
            <a:r>
              <a:rPr lang="en-GB" dirty="0"/>
              <a:t> hope –hoping; walk –walked, happy –happiness)</a:t>
            </a:r>
          </a:p>
          <a:p>
            <a:pPr marL="64008" indent="0">
              <a:buNone/>
            </a:pPr>
            <a:r>
              <a:rPr lang="en-GB" dirty="0"/>
              <a:t>•</a:t>
            </a:r>
            <a:r>
              <a:rPr lang="en-GB" b="1" dirty="0"/>
              <a:t>Prefixes</a:t>
            </a:r>
            <a:r>
              <a:rPr lang="en-GB" dirty="0"/>
              <a:t>–added before a root word, and change the meaning but rarely affect the spelling of a word (replace, mistake)</a:t>
            </a:r>
          </a:p>
        </p:txBody>
      </p:sp>
      <p:sp>
        <p:nvSpPr>
          <p:cNvPr id="4" name="Thought Bubble: Cloud 3">
            <a:extLst>
              <a:ext uri="{FF2B5EF4-FFF2-40B4-BE49-F238E27FC236}">
                <a16:creationId xmlns:a16="http://schemas.microsoft.com/office/drawing/2014/main" id="{68DD4841-2834-4ED3-95F5-2CE5BFF60690}"/>
              </a:ext>
            </a:extLst>
          </p:cNvPr>
          <p:cNvSpPr/>
          <p:nvPr/>
        </p:nvSpPr>
        <p:spPr>
          <a:xfrm>
            <a:off x="4860623" y="967010"/>
            <a:ext cx="4104456" cy="757806"/>
          </a:xfrm>
          <a:prstGeom prst="cloudCallout">
            <a:avLst>
              <a:gd name="adj1" fmla="val -49542"/>
              <a:gd name="adj2" fmla="val 7991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morphology – word parts</a:t>
            </a:r>
          </a:p>
        </p:txBody>
      </p:sp>
    </p:spTree>
    <p:extLst>
      <p:ext uri="{BB962C8B-B14F-4D97-AF65-F5344CB8AC3E}">
        <p14:creationId xmlns:p14="http://schemas.microsoft.com/office/powerpoint/2010/main" val="15998397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BDB93-DBAA-4866-B3E6-7266927742B3}"/>
              </a:ext>
            </a:extLst>
          </p:cNvPr>
          <p:cNvSpPr>
            <a:spLocks noGrp="1"/>
          </p:cNvSpPr>
          <p:nvPr>
            <p:ph type="title"/>
          </p:nvPr>
        </p:nvSpPr>
        <p:spPr/>
        <p:txBody>
          <a:bodyPr/>
          <a:lstStyle/>
          <a:p>
            <a:r>
              <a:rPr lang="en-GB" dirty="0"/>
              <a:t>So how can you help your child to learn their spellings?</a:t>
            </a:r>
          </a:p>
        </p:txBody>
      </p:sp>
      <p:sp>
        <p:nvSpPr>
          <p:cNvPr id="3" name="Content Placeholder 2">
            <a:extLst>
              <a:ext uri="{FF2B5EF4-FFF2-40B4-BE49-F238E27FC236}">
                <a16:creationId xmlns:a16="http://schemas.microsoft.com/office/drawing/2014/main" id="{15D10273-C070-44A5-8EF7-9B39E8877AB7}"/>
              </a:ext>
            </a:extLst>
          </p:cNvPr>
          <p:cNvSpPr>
            <a:spLocks noGrp="1"/>
          </p:cNvSpPr>
          <p:nvPr>
            <p:ph idx="1"/>
          </p:nvPr>
        </p:nvSpPr>
        <p:spPr>
          <a:xfrm>
            <a:off x="539552" y="2292597"/>
            <a:ext cx="8229600" cy="4572000"/>
          </a:xfrm>
        </p:spPr>
        <p:txBody>
          <a:bodyPr/>
          <a:lstStyle/>
          <a:p>
            <a:r>
              <a:rPr lang="en-GB" dirty="0"/>
              <a:t>On the next slides, we’ll have a look at lots of different strategies you can use.</a:t>
            </a:r>
          </a:p>
        </p:txBody>
      </p:sp>
    </p:spTree>
    <p:extLst>
      <p:ext uri="{BB962C8B-B14F-4D97-AF65-F5344CB8AC3E}">
        <p14:creationId xmlns:p14="http://schemas.microsoft.com/office/powerpoint/2010/main" val="7766477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90D69-E35F-438B-A170-082BAE35BDEF}"/>
              </a:ext>
            </a:extLst>
          </p:cNvPr>
          <p:cNvSpPr>
            <a:spLocks noGrp="1"/>
          </p:cNvSpPr>
          <p:nvPr>
            <p:ph type="title"/>
          </p:nvPr>
        </p:nvSpPr>
        <p:spPr/>
        <p:txBody>
          <a:bodyPr>
            <a:normAutofit/>
          </a:bodyPr>
          <a:lstStyle/>
          <a:p>
            <a:pPr algn="ctr"/>
            <a:r>
              <a:rPr lang="en-GB" sz="6600" dirty="0"/>
              <a:t>S U S</a:t>
            </a:r>
          </a:p>
        </p:txBody>
      </p:sp>
      <p:pic>
        <p:nvPicPr>
          <p:cNvPr id="4" name="Content Placeholder 3">
            <a:extLst>
              <a:ext uri="{FF2B5EF4-FFF2-40B4-BE49-F238E27FC236}">
                <a16:creationId xmlns:a16="http://schemas.microsoft.com/office/drawing/2014/main" id="{B9950BAA-A998-4511-AE66-85680B6835CD}"/>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961409" y="3784311"/>
            <a:ext cx="3221182" cy="768927"/>
          </a:xfrm>
          <a:prstGeom prst="rect">
            <a:avLst/>
          </a:prstGeom>
        </p:spPr>
      </p:pic>
      <p:sp>
        <p:nvSpPr>
          <p:cNvPr id="5" name="Title 2">
            <a:extLst>
              <a:ext uri="{FF2B5EF4-FFF2-40B4-BE49-F238E27FC236}">
                <a16:creationId xmlns:a16="http://schemas.microsoft.com/office/drawing/2014/main" id="{24824101-27C9-4AC0-9BB3-89A08B993FE5}"/>
              </a:ext>
            </a:extLst>
          </p:cNvPr>
          <p:cNvSpPr txBox="1">
            <a:spLocks/>
          </p:cNvSpPr>
          <p:nvPr/>
        </p:nvSpPr>
        <p:spPr>
          <a:xfrm>
            <a:off x="683568" y="1645426"/>
            <a:ext cx="8220075" cy="1344643"/>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4800" b="0" baseline="30000" dirty="0">
                <a:solidFill>
                  <a:srgbClr val="009386"/>
                </a:solidFill>
              </a:rPr>
              <a:t>S</a:t>
            </a:r>
            <a:r>
              <a:rPr lang="en-GB" sz="4800" b="0" baseline="30000" dirty="0"/>
              <a:t>tudy the word.</a:t>
            </a:r>
          </a:p>
        </p:txBody>
      </p:sp>
      <p:sp>
        <p:nvSpPr>
          <p:cNvPr id="6" name="Title 2">
            <a:extLst>
              <a:ext uri="{FF2B5EF4-FFF2-40B4-BE49-F238E27FC236}">
                <a16:creationId xmlns:a16="http://schemas.microsoft.com/office/drawing/2014/main" id="{EE9D4056-F487-48AD-891A-4F22B5188A0E}"/>
              </a:ext>
            </a:extLst>
          </p:cNvPr>
          <p:cNvSpPr txBox="1">
            <a:spLocks/>
          </p:cNvSpPr>
          <p:nvPr/>
        </p:nvSpPr>
        <p:spPr>
          <a:xfrm>
            <a:off x="715221" y="5212574"/>
            <a:ext cx="8220075" cy="1344643"/>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gn="ctr">
              <a:lnSpc>
                <a:spcPct val="100000"/>
              </a:lnSpc>
            </a:pPr>
            <a:r>
              <a:rPr lang="en-GB" b="0" u="sng" baseline="30000" dirty="0">
                <a:latin typeface="+mj-lt"/>
              </a:rPr>
              <a:t>Underline</a:t>
            </a:r>
            <a:r>
              <a:rPr lang="en-GB" b="0" baseline="30000" dirty="0">
                <a:latin typeface="+mj-lt"/>
              </a:rPr>
              <a:t> the difficult part</a:t>
            </a:r>
            <a:r>
              <a:rPr lang="en-GB" b="0" baseline="30000" dirty="0"/>
              <a:t>.</a:t>
            </a:r>
          </a:p>
          <a:p>
            <a:pPr algn="ctr">
              <a:lnSpc>
                <a:spcPct val="100000"/>
              </a:lnSpc>
            </a:pPr>
            <a:r>
              <a:rPr lang="en-GB" baseline="30000" dirty="0">
                <a:solidFill>
                  <a:srgbClr val="009386"/>
                </a:solidFill>
                <a:latin typeface="+mj-lt"/>
              </a:rPr>
              <a:t>S</a:t>
            </a:r>
            <a:r>
              <a:rPr lang="en-GB" b="0" baseline="30000" dirty="0">
                <a:latin typeface="+mj-lt"/>
              </a:rPr>
              <a:t>ay</a:t>
            </a:r>
            <a:r>
              <a:rPr lang="en-GB" b="0" baseline="30000" dirty="0"/>
              <a:t> </a:t>
            </a:r>
            <a:r>
              <a:rPr lang="en-GB" b="0" baseline="30000" dirty="0">
                <a:latin typeface="+mj-lt"/>
              </a:rPr>
              <a:t>the</a:t>
            </a:r>
            <a:r>
              <a:rPr lang="en-GB" b="0" baseline="30000" dirty="0"/>
              <a:t> </a:t>
            </a:r>
            <a:r>
              <a:rPr lang="en-GB" b="0" baseline="30000" dirty="0">
                <a:latin typeface="+mj-lt"/>
              </a:rPr>
              <a:t>word</a:t>
            </a:r>
            <a:r>
              <a:rPr lang="en-GB" b="0" baseline="30000" dirty="0"/>
              <a:t> </a:t>
            </a:r>
            <a:r>
              <a:rPr lang="en-GB" b="0" baseline="30000" dirty="0">
                <a:latin typeface="+mj-lt"/>
              </a:rPr>
              <a:t>carefully</a:t>
            </a:r>
            <a:r>
              <a:rPr lang="en-GB" b="0" baseline="30000" dirty="0"/>
              <a:t>.</a:t>
            </a:r>
          </a:p>
        </p:txBody>
      </p:sp>
    </p:spTree>
    <p:extLst>
      <p:ext uri="{BB962C8B-B14F-4D97-AF65-F5344CB8AC3E}">
        <p14:creationId xmlns:p14="http://schemas.microsoft.com/office/powerpoint/2010/main" val="3934046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90D69-E35F-438B-A170-082BAE35BDEF}"/>
              </a:ext>
            </a:extLst>
          </p:cNvPr>
          <p:cNvSpPr>
            <a:spLocks noGrp="1"/>
          </p:cNvSpPr>
          <p:nvPr>
            <p:ph type="title"/>
          </p:nvPr>
        </p:nvSpPr>
        <p:spPr>
          <a:xfrm>
            <a:off x="467544" y="0"/>
            <a:ext cx="8229600" cy="1399032"/>
          </a:xfrm>
        </p:spPr>
        <p:txBody>
          <a:bodyPr/>
          <a:lstStyle/>
          <a:p>
            <a:pPr algn="ctr"/>
            <a:r>
              <a:rPr lang="en-GB" dirty="0"/>
              <a:t>Write the word…</a:t>
            </a:r>
          </a:p>
        </p:txBody>
      </p:sp>
      <p:sp>
        <p:nvSpPr>
          <p:cNvPr id="3" name="Content Placeholder 2">
            <a:extLst>
              <a:ext uri="{FF2B5EF4-FFF2-40B4-BE49-F238E27FC236}">
                <a16:creationId xmlns:a16="http://schemas.microsoft.com/office/drawing/2014/main" id="{B43FBF7F-4656-4F4D-9353-0AD959D115AA}"/>
              </a:ext>
            </a:extLst>
          </p:cNvPr>
          <p:cNvSpPr>
            <a:spLocks noGrp="1"/>
          </p:cNvSpPr>
          <p:nvPr>
            <p:ph idx="1"/>
          </p:nvPr>
        </p:nvSpPr>
        <p:spPr>
          <a:xfrm>
            <a:off x="457200" y="1882808"/>
            <a:ext cx="4690864" cy="4572000"/>
          </a:xfrm>
        </p:spPr>
        <p:txBody>
          <a:bodyPr/>
          <a:lstStyle/>
          <a:p>
            <a:r>
              <a:rPr lang="en-GB" dirty="0"/>
              <a:t>in the air </a:t>
            </a:r>
          </a:p>
          <a:p>
            <a:r>
              <a:rPr lang="en-GB" dirty="0"/>
              <a:t>on someone’s back</a:t>
            </a:r>
          </a:p>
          <a:p>
            <a:r>
              <a:rPr lang="en-GB" dirty="0"/>
              <a:t>with your eyes</a:t>
            </a:r>
          </a:p>
          <a:p>
            <a:r>
              <a:rPr lang="en-GB" dirty="0"/>
              <a:t>on your desk</a:t>
            </a:r>
          </a:p>
          <a:p>
            <a:r>
              <a:rPr lang="en-GB" dirty="0"/>
              <a:t>in sand</a:t>
            </a:r>
          </a:p>
          <a:p>
            <a:endParaRPr lang="en-GB" dirty="0"/>
          </a:p>
        </p:txBody>
      </p:sp>
      <p:pic>
        <p:nvPicPr>
          <p:cNvPr id="4098" name="Picture 2" descr="MC4: Air Writing | Sight Words: Teach Your Child to Read"/>
          <p:cNvPicPr>
            <a:picLocks noChangeAspect="1" noChangeArrowheads="1"/>
          </p:cNvPicPr>
          <p:nvPr/>
        </p:nvPicPr>
        <p:blipFill rotWithShape="1">
          <a:blip r:embed="rId3">
            <a:extLst>
              <a:ext uri="{28A0092B-C50C-407E-A947-70E740481C1C}">
                <a14:useLocalDpi xmlns:a14="http://schemas.microsoft.com/office/drawing/2010/main" val="0"/>
              </a:ext>
            </a:extLst>
          </a:blip>
          <a:srcRect l="16963" r="19619"/>
          <a:stretch/>
        </p:blipFill>
        <p:spPr bwMode="auto">
          <a:xfrm>
            <a:off x="5508104" y="980728"/>
            <a:ext cx="3424977" cy="2736304"/>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03848" y="4135684"/>
            <a:ext cx="2016224" cy="2701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63329" y="3861048"/>
            <a:ext cx="1914525" cy="285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944302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94BFB7-EEFE-41B0-9720-5C78627EDA0A}"/>
              </a:ext>
            </a:extLst>
          </p:cNvPr>
          <p:cNvSpPr>
            <a:spLocks noGrp="1"/>
          </p:cNvSpPr>
          <p:nvPr>
            <p:ph type="title"/>
          </p:nvPr>
        </p:nvSpPr>
        <p:spPr/>
        <p:txBody>
          <a:bodyPr/>
          <a:lstStyle/>
          <a:p>
            <a:pPr algn="ctr"/>
            <a:r>
              <a:rPr lang="en-GB" dirty="0"/>
              <a:t>Speed writing</a:t>
            </a:r>
          </a:p>
        </p:txBody>
      </p:sp>
      <p:sp>
        <p:nvSpPr>
          <p:cNvPr id="3" name="Content Placeholder 2">
            <a:extLst>
              <a:ext uri="{FF2B5EF4-FFF2-40B4-BE49-F238E27FC236}">
                <a16:creationId xmlns:a16="http://schemas.microsoft.com/office/drawing/2014/main" id="{61AC125F-E8C5-4974-ABCC-6AAF19AA1F5F}"/>
              </a:ext>
            </a:extLst>
          </p:cNvPr>
          <p:cNvSpPr>
            <a:spLocks noGrp="1"/>
          </p:cNvSpPr>
          <p:nvPr>
            <p:ph idx="1"/>
          </p:nvPr>
        </p:nvSpPr>
        <p:spPr>
          <a:xfrm>
            <a:off x="457200" y="1882808"/>
            <a:ext cx="6491064" cy="682096"/>
          </a:xfrm>
        </p:spPr>
        <p:txBody>
          <a:bodyPr>
            <a:normAutofit lnSpcReduction="10000"/>
          </a:bodyPr>
          <a:lstStyle/>
          <a:p>
            <a:pPr marL="64008" indent="0">
              <a:buNone/>
            </a:pPr>
            <a:r>
              <a:rPr lang="en-GB" baseline="30000" dirty="0">
                <a:latin typeface="Century Gothic" panose="020B0502020202020204" pitchFamily="34" charset="0"/>
              </a:rPr>
              <a:t>How often can you write the word correctly in one minute?</a:t>
            </a:r>
          </a:p>
          <a:p>
            <a:endParaRPr lang="en-GB" dirty="0"/>
          </a:p>
        </p:txBody>
      </p:sp>
      <p:sp>
        <p:nvSpPr>
          <p:cNvPr id="4" name="AutoShape 2" descr="One Minute Timer – 123Time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2852936"/>
            <a:ext cx="6784754" cy="3816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624737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E1943F-F7D6-4139-B936-82C8C33BC4D7}"/>
              </a:ext>
            </a:extLst>
          </p:cNvPr>
          <p:cNvSpPr>
            <a:spLocks noGrp="1"/>
          </p:cNvSpPr>
          <p:nvPr>
            <p:ph type="title"/>
          </p:nvPr>
        </p:nvSpPr>
        <p:spPr/>
        <p:txBody>
          <a:bodyPr/>
          <a:lstStyle/>
          <a:p>
            <a:pPr algn="ctr"/>
            <a:r>
              <a:rPr lang="en-GB" dirty="0"/>
              <a:t>Mnemonics</a:t>
            </a:r>
            <a:br>
              <a:rPr lang="en-GB" dirty="0"/>
            </a:br>
            <a:endParaRPr lang="en-GB" dirty="0"/>
          </a:p>
        </p:txBody>
      </p:sp>
      <p:sp>
        <p:nvSpPr>
          <p:cNvPr id="3" name="Content Placeholder 2">
            <a:extLst>
              <a:ext uri="{FF2B5EF4-FFF2-40B4-BE49-F238E27FC236}">
                <a16:creationId xmlns:a16="http://schemas.microsoft.com/office/drawing/2014/main" id="{9B330333-D325-4445-939E-795B8187EBA7}"/>
              </a:ext>
            </a:extLst>
          </p:cNvPr>
          <p:cNvSpPr>
            <a:spLocks noGrp="1"/>
          </p:cNvSpPr>
          <p:nvPr>
            <p:ph idx="1"/>
          </p:nvPr>
        </p:nvSpPr>
        <p:spPr>
          <a:xfrm>
            <a:off x="457200" y="1340768"/>
            <a:ext cx="8229600" cy="4570528"/>
          </a:xfrm>
        </p:spPr>
        <p:txBody>
          <a:bodyPr>
            <a:normAutofit fontScale="62500" lnSpcReduction="20000"/>
          </a:bodyPr>
          <a:lstStyle/>
          <a:p>
            <a:pPr marL="64008" indent="0">
              <a:buNone/>
            </a:pPr>
            <a:r>
              <a:rPr lang="en-GB" sz="4500" baseline="30000" dirty="0"/>
              <a:t>Making up a ‘story’ to help spell a word. </a:t>
            </a:r>
          </a:p>
          <a:p>
            <a:pPr marL="64008" indent="0">
              <a:buNone/>
            </a:pPr>
            <a:endParaRPr lang="en-GB" baseline="30000" dirty="0"/>
          </a:p>
          <a:p>
            <a:pPr marL="64008" indent="0" algn="ctr">
              <a:buNone/>
            </a:pPr>
            <a:r>
              <a:rPr lang="en-GB" sz="6600" b="1" dirty="0">
                <a:solidFill>
                  <a:srgbClr val="FF0000"/>
                </a:solidFill>
                <a:latin typeface="Twinkl   "/>
              </a:rPr>
              <a:t>S </a:t>
            </a:r>
            <a:r>
              <a:rPr lang="en-GB" sz="6600" dirty="0">
                <a:solidFill>
                  <a:srgbClr val="009640"/>
                </a:solidFill>
                <a:latin typeface="Twinkl   "/>
              </a:rPr>
              <a:t>A</a:t>
            </a:r>
            <a:r>
              <a:rPr lang="en-GB" sz="6600" dirty="0">
                <a:solidFill>
                  <a:srgbClr val="232321"/>
                </a:solidFill>
                <a:latin typeface="Twinkl   "/>
              </a:rPr>
              <a:t> </a:t>
            </a:r>
            <a:r>
              <a:rPr lang="en-GB" sz="6600" dirty="0">
                <a:solidFill>
                  <a:srgbClr val="E94E13"/>
                </a:solidFill>
                <a:latin typeface="Twinkl   "/>
              </a:rPr>
              <a:t>D</a:t>
            </a:r>
          </a:p>
          <a:p>
            <a:pPr marL="64008" indent="0" algn="ctr">
              <a:buNone/>
            </a:pPr>
            <a:r>
              <a:rPr lang="en-GB" sz="6000" baseline="30000" dirty="0">
                <a:solidFill>
                  <a:srgbClr val="FF0000"/>
                </a:solidFill>
              </a:rPr>
              <a:t>S</a:t>
            </a:r>
            <a:r>
              <a:rPr lang="en-GB" sz="6000" baseline="30000" dirty="0"/>
              <a:t>ally </a:t>
            </a:r>
            <a:r>
              <a:rPr lang="en-GB" sz="6000" baseline="30000" dirty="0">
                <a:solidFill>
                  <a:srgbClr val="009640"/>
                </a:solidFill>
              </a:rPr>
              <a:t>a</a:t>
            </a:r>
            <a:r>
              <a:rPr lang="en-GB" sz="6000" baseline="30000" dirty="0"/>
              <a:t>te </a:t>
            </a:r>
            <a:r>
              <a:rPr lang="en-GB" sz="6000" baseline="30000" dirty="0">
                <a:solidFill>
                  <a:srgbClr val="E94E13"/>
                </a:solidFill>
              </a:rPr>
              <a:t>d</a:t>
            </a:r>
            <a:r>
              <a:rPr lang="en-GB" sz="6000" baseline="30000" dirty="0"/>
              <a:t>umplings</a:t>
            </a:r>
          </a:p>
          <a:p>
            <a:pPr marL="64008" indent="0" algn="ctr">
              <a:buNone/>
            </a:pPr>
            <a:endParaRPr lang="en-GB" sz="6000" baseline="30000" dirty="0"/>
          </a:p>
          <a:p>
            <a:pPr marL="64008" indent="0" algn="ctr">
              <a:buNone/>
            </a:pPr>
            <a:endParaRPr lang="en-GB" sz="6000" baseline="30000" dirty="0"/>
          </a:p>
          <a:p>
            <a:pPr marL="64008" indent="0" algn="ctr">
              <a:buNone/>
            </a:pPr>
            <a:r>
              <a:rPr lang="en-GB" sz="6000" baseline="30000" dirty="0"/>
              <a:t>because &gt; </a:t>
            </a:r>
            <a:r>
              <a:rPr lang="en-GB" sz="6000" baseline="30000" dirty="0">
                <a:solidFill>
                  <a:srgbClr val="00B050"/>
                </a:solidFill>
              </a:rPr>
              <a:t>b</a:t>
            </a:r>
            <a:r>
              <a:rPr lang="en-GB" sz="6000" baseline="30000" dirty="0"/>
              <a:t>ig </a:t>
            </a:r>
            <a:r>
              <a:rPr lang="en-GB" sz="6000" baseline="30000" dirty="0">
                <a:solidFill>
                  <a:srgbClr val="00B050"/>
                </a:solidFill>
              </a:rPr>
              <a:t>e</a:t>
            </a:r>
            <a:r>
              <a:rPr lang="en-GB" sz="6000" baseline="30000" dirty="0"/>
              <a:t>lephants </a:t>
            </a:r>
            <a:r>
              <a:rPr lang="en-GB" sz="6000" baseline="30000" dirty="0">
                <a:solidFill>
                  <a:srgbClr val="00B050"/>
                </a:solidFill>
              </a:rPr>
              <a:t>c</a:t>
            </a:r>
            <a:r>
              <a:rPr lang="en-GB" sz="6000" baseline="30000" dirty="0"/>
              <a:t>an’t </a:t>
            </a:r>
            <a:r>
              <a:rPr lang="en-GB" sz="6000" baseline="30000" dirty="0">
                <a:solidFill>
                  <a:srgbClr val="00B050"/>
                </a:solidFill>
              </a:rPr>
              <a:t>a</a:t>
            </a:r>
            <a:r>
              <a:rPr lang="en-GB" sz="6000" baseline="30000" dirty="0"/>
              <a:t>lways </a:t>
            </a:r>
            <a:r>
              <a:rPr lang="en-GB" sz="6000" baseline="30000" dirty="0">
                <a:solidFill>
                  <a:srgbClr val="00B050"/>
                </a:solidFill>
              </a:rPr>
              <a:t>u</a:t>
            </a:r>
            <a:r>
              <a:rPr lang="en-GB" sz="6000" baseline="30000" dirty="0"/>
              <a:t>se </a:t>
            </a:r>
            <a:r>
              <a:rPr lang="en-GB" sz="6000" baseline="30000" dirty="0">
                <a:solidFill>
                  <a:srgbClr val="00B050"/>
                </a:solidFill>
              </a:rPr>
              <a:t>s</a:t>
            </a:r>
            <a:r>
              <a:rPr lang="en-GB" sz="6000" baseline="30000" dirty="0"/>
              <a:t>mall </a:t>
            </a:r>
            <a:r>
              <a:rPr lang="en-GB" sz="6000" baseline="30000" dirty="0">
                <a:solidFill>
                  <a:srgbClr val="00B050"/>
                </a:solidFill>
              </a:rPr>
              <a:t>e</a:t>
            </a:r>
            <a:r>
              <a:rPr lang="en-GB" sz="6000" baseline="30000" dirty="0"/>
              <a:t>xits</a:t>
            </a:r>
          </a:p>
          <a:p>
            <a:pPr marL="64008" indent="0" algn="ctr">
              <a:buNone/>
            </a:pPr>
            <a:endParaRPr lang="en-GB" sz="6000" baseline="30000" dirty="0"/>
          </a:p>
          <a:p>
            <a:pPr marL="64008" indent="0" algn="ctr">
              <a:buNone/>
            </a:pPr>
            <a:r>
              <a:rPr lang="en-GB" sz="6000" baseline="30000" dirty="0"/>
              <a:t>know &gt; </a:t>
            </a:r>
            <a:r>
              <a:rPr lang="en-GB" sz="6000" baseline="30000" dirty="0">
                <a:solidFill>
                  <a:srgbClr val="FF0000"/>
                </a:solidFill>
              </a:rPr>
              <a:t>k</a:t>
            </a:r>
            <a:r>
              <a:rPr lang="en-GB" sz="6000" baseline="30000" dirty="0"/>
              <a:t>angaroos </a:t>
            </a:r>
            <a:r>
              <a:rPr lang="en-GB" sz="6000" baseline="30000" dirty="0">
                <a:solidFill>
                  <a:srgbClr val="FF0000"/>
                </a:solidFill>
              </a:rPr>
              <a:t>n</a:t>
            </a:r>
            <a:r>
              <a:rPr lang="en-GB" sz="6000" baseline="30000" dirty="0"/>
              <a:t>ever </a:t>
            </a:r>
            <a:r>
              <a:rPr lang="en-GB" sz="6000" baseline="30000" dirty="0">
                <a:solidFill>
                  <a:srgbClr val="FF0000"/>
                </a:solidFill>
              </a:rPr>
              <a:t>o</a:t>
            </a:r>
            <a:r>
              <a:rPr lang="en-GB" sz="6000" baseline="30000" dirty="0"/>
              <a:t>pen </a:t>
            </a:r>
            <a:r>
              <a:rPr lang="en-GB" sz="6000" baseline="30000" dirty="0">
                <a:solidFill>
                  <a:srgbClr val="FF0000"/>
                </a:solidFill>
              </a:rPr>
              <a:t>w</a:t>
            </a:r>
            <a:r>
              <a:rPr lang="en-GB" sz="6000" baseline="30000" dirty="0"/>
              <a:t>indows</a:t>
            </a:r>
          </a:p>
          <a:p>
            <a:pPr marL="64008" indent="0" algn="ctr">
              <a:buNone/>
            </a:pPr>
            <a:endParaRPr lang="en-GB" sz="6000" baseline="30000" dirty="0"/>
          </a:p>
          <a:p>
            <a:pPr marL="64008" indent="0" algn="ctr">
              <a:buNone/>
            </a:pPr>
            <a:r>
              <a:rPr lang="en-GB" sz="6000" baseline="30000" dirty="0"/>
              <a:t>rhythm &gt; </a:t>
            </a:r>
            <a:r>
              <a:rPr lang="en-GB" sz="6000" baseline="30000" dirty="0">
                <a:solidFill>
                  <a:srgbClr val="7030A0"/>
                </a:solidFill>
              </a:rPr>
              <a:t>r</a:t>
            </a:r>
            <a:r>
              <a:rPr lang="en-GB" sz="6000" baseline="30000" dirty="0"/>
              <a:t>hythm </a:t>
            </a:r>
            <a:r>
              <a:rPr lang="en-GB" sz="6000" baseline="30000" dirty="0">
                <a:solidFill>
                  <a:srgbClr val="7030A0"/>
                </a:solidFill>
              </a:rPr>
              <a:t>h</a:t>
            </a:r>
            <a:r>
              <a:rPr lang="en-GB" sz="6000" baseline="30000" dirty="0"/>
              <a:t>as </a:t>
            </a:r>
            <a:r>
              <a:rPr lang="en-GB" sz="6000" baseline="30000" dirty="0">
                <a:solidFill>
                  <a:srgbClr val="7030A0"/>
                </a:solidFill>
              </a:rPr>
              <a:t>y</a:t>
            </a:r>
            <a:r>
              <a:rPr lang="en-GB" sz="6000" baseline="30000" dirty="0"/>
              <a:t>our </a:t>
            </a:r>
            <a:r>
              <a:rPr lang="en-GB" sz="6000" baseline="30000" dirty="0">
                <a:solidFill>
                  <a:srgbClr val="7030A0"/>
                </a:solidFill>
              </a:rPr>
              <a:t>t</a:t>
            </a:r>
            <a:r>
              <a:rPr lang="en-GB" sz="6000" baseline="30000" dirty="0"/>
              <a:t>wo </a:t>
            </a:r>
            <a:r>
              <a:rPr lang="en-GB" sz="6000" baseline="30000" dirty="0">
                <a:solidFill>
                  <a:srgbClr val="7030A0"/>
                </a:solidFill>
              </a:rPr>
              <a:t>h</a:t>
            </a:r>
            <a:r>
              <a:rPr lang="en-GB" sz="6000" baseline="30000" dirty="0"/>
              <a:t>ips </a:t>
            </a:r>
            <a:r>
              <a:rPr lang="en-GB" sz="6000" baseline="30000" dirty="0">
                <a:solidFill>
                  <a:srgbClr val="7030A0"/>
                </a:solidFill>
              </a:rPr>
              <a:t>m</a:t>
            </a:r>
            <a:r>
              <a:rPr lang="en-GB" sz="6000" baseline="30000" dirty="0"/>
              <a:t>oving</a:t>
            </a:r>
          </a:p>
        </p:txBody>
      </p:sp>
    </p:spTree>
    <p:extLst>
      <p:ext uri="{BB962C8B-B14F-4D97-AF65-F5344CB8AC3E}">
        <p14:creationId xmlns:p14="http://schemas.microsoft.com/office/powerpoint/2010/main" val="9078662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47C110-661C-4F2C-A910-02A354CD52DA}"/>
              </a:ext>
            </a:extLst>
          </p:cNvPr>
          <p:cNvSpPr>
            <a:spLocks noGrp="1"/>
          </p:cNvSpPr>
          <p:nvPr>
            <p:ph type="title"/>
          </p:nvPr>
        </p:nvSpPr>
        <p:spPr/>
        <p:txBody>
          <a:bodyPr/>
          <a:lstStyle/>
          <a:p>
            <a:pPr algn="ctr"/>
            <a:r>
              <a:rPr lang="en-GB" dirty="0"/>
              <a:t>For double letters</a:t>
            </a:r>
          </a:p>
        </p:txBody>
      </p:sp>
      <p:sp>
        <p:nvSpPr>
          <p:cNvPr id="3" name="Content Placeholder 2">
            <a:extLst>
              <a:ext uri="{FF2B5EF4-FFF2-40B4-BE49-F238E27FC236}">
                <a16:creationId xmlns:a16="http://schemas.microsoft.com/office/drawing/2014/main" id="{83BD371D-8565-4D14-BECD-E1AA3AE8B70A}"/>
              </a:ext>
            </a:extLst>
          </p:cNvPr>
          <p:cNvSpPr>
            <a:spLocks noGrp="1"/>
          </p:cNvSpPr>
          <p:nvPr>
            <p:ph idx="1"/>
          </p:nvPr>
        </p:nvSpPr>
        <p:spPr/>
        <p:txBody>
          <a:bodyPr/>
          <a:lstStyle/>
          <a:p>
            <a:pPr marL="64008" indent="0">
              <a:buNone/>
            </a:pPr>
            <a:r>
              <a:rPr lang="en-GB" dirty="0"/>
              <a:t>Create a saying to help remember the spelling: </a:t>
            </a:r>
          </a:p>
          <a:p>
            <a:pPr marL="64008" indent="0">
              <a:buNone/>
            </a:pPr>
            <a:endParaRPr lang="en-GB" dirty="0"/>
          </a:p>
          <a:p>
            <a:pPr marL="64008" indent="0">
              <a:buNone/>
            </a:pPr>
            <a:r>
              <a:rPr lang="en-GB" dirty="0"/>
              <a:t>de</a:t>
            </a:r>
            <a:r>
              <a:rPr lang="en-GB" b="1" dirty="0">
                <a:solidFill>
                  <a:srgbClr val="7030A0"/>
                </a:solidFill>
              </a:rPr>
              <a:t>ss</a:t>
            </a:r>
            <a:r>
              <a:rPr lang="en-GB" dirty="0"/>
              <a:t>ert: desserts are both </a:t>
            </a:r>
            <a:r>
              <a:rPr lang="en-GB" b="1" dirty="0">
                <a:solidFill>
                  <a:srgbClr val="7030A0"/>
                </a:solidFill>
              </a:rPr>
              <a:t>s</a:t>
            </a:r>
            <a:r>
              <a:rPr lang="en-GB" dirty="0"/>
              <a:t>ugary and </a:t>
            </a:r>
            <a:r>
              <a:rPr lang="en-GB" b="1" dirty="0">
                <a:solidFill>
                  <a:srgbClr val="7030A0"/>
                </a:solidFill>
              </a:rPr>
              <a:t>s</a:t>
            </a:r>
            <a:r>
              <a:rPr lang="en-GB" dirty="0"/>
              <a:t>weet. </a:t>
            </a:r>
          </a:p>
          <a:p>
            <a:pPr marL="64008" indent="0">
              <a:buNone/>
            </a:pPr>
            <a:endParaRPr lang="en-GB" dirty="0"/>
          </a:p>
          <a:p>
            <a:pPr marL="64008" indent="0">
              <a:buNone/>
            </a:pPr>
            <a:r>
              <a:rPr lang="en-GB" dirty="0"/>
              <a:t>ne</a:t>
            </a:r>
            <a:r>
              <a:rPr lang="en-GB" dirty="0">
                <a:solidFill>
                  <a:srgbClr val="0070C0"/>
                </a:solidFill>
              </a:rPr>
              <a:t>c</a:t>
            </a:r>
            <a:r>
              <a:rPr lang="en-GB" dirty="0"/>
              <a:t>e</a:t>
            </a:r>
            <a:r>
              <a:rPr lang="en-GB" dirty="0">
                <a:solidFill>
                  <a:srgbClr val="0070C0"/>
                </a:solidFill>
              </a:rPr>
              <a:t>ss</a:t>
            </a:r>
            <a:r>
              <a:rPr lang="en-GB" dirty="0"/>
              <a:t>ary: one </a:t>
            </a:r>
            <a:r>
              <a:rPr lang="en-GB" dirty="0">
                <a:solidFill>
                  <a:srgbClr val="0070C0"/>
                </a:solidFill>
              </a:rPr>
              <a:t>c</a:t>
            </a:r>
            <a:r>
              <a:rPr lang="en-GB" dirty="0"/>
              <a:t>ollar, two </a:t>
            </a:r>
            <a:r>
              <a:rPr lang="en-GB" dirty="0">
                <a:solidFill>
                  <a:srgbClr val="0070C0"/>
                </a:solidFill>
              </a:rPr>
              <a:t>s</a:t>
            </a:r>
            <a:r>
              <a:rPr lang="en-GB" dirty="0"/>
              <a:t>leeve</a:t>
            </a:r>
            <a:r>
              <a:rPr lang="en-GB" dirty="0">
                <a:solidFill>
                  <a:srgbClr val="0070C0"/>
                </a:solidFill>
              </a:rPr>
              <a:t>s</a:t>
            </a:r>
          </a:p>
        </p:txBody>
      </p:sp>
    </p:spTree>
    <p:extLst>
      <p:ext uri="{BB962C8B-B14F-4D97-AF65-F5344CB8AC3E}">
        <p14:creationId xmlns:p14="http://schemas.microsoft.com/office/powerpoint/2010/main" val="32333813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CFB4E3-9703-4697-86D0-FB658C00B461}"/>
              </a:ext>
            </a:extLst>
          </p:cNvPr>
          <p:cNvSpPr>
            <a:spLocks noGrp="1"/>
          </p:cNvSpPr>
          <p:nvPr>
            <p:ph type="title"/>
          </p:nvPr>
        </p:nvSpPr>
        <p:spPr/>
        <p:txBody>
          <a:bodyPr/>
          <a:lstStyle/>
          <a:p>
            <a:pPr algn="ctr"/>
            <a:r>
              <a:rPr lang="en-GB" dirty="0"/>
              <a:t>Syllables/ Chunks</a:t>
            </a:r>
            <a:br>
              <a:rPr lang="en-GB" dirty="0"/>
            </a:br>
            <a:endParaRPr lang="en-GB" dirty="0"/>
          </a:p>
        </p:txBody>
      </p:sp>
      <p:sp>
        <p:nvSpPr>
          <p:cNvPr id="3" name="Content Placeholder 2">
            <a:extLst>
              <a:ext uri="{FF2B5EF4-FFF2-40B4-BE49-F238E27FC236}">
                <a16:creationId xmlns:a16="http://schemas.microsoft.com/office/drawing/2014/main" id="{14624136-499B-48D3-95DC-CAC4164EE2FD}"/>
              </a:ext>
            </a:extLst>
          </p:cNvPr>
          <p:cNvSpPr>
            <a:spLocks noGrp="1"/>
          </p:cNvSpPr>
          <p:nvPr>
            <p:ph idx="1"/>
          </p:nvPr>
        </p:nvSpPr>
        <p:spPr/>
        <p:txBody>
          <a:bodyPr/>
          <a:lstStyle/>
          <a:p>
            <a:pPr marL="64008" indent="0">
              <a:buNone/>
            </a:pPr>
            <a:r>
              <a:rPr lang="en-GB" dirty="0"/>
              <a:t>Breaking the words into parts.</a:t>
            </a:r>
          </a:p>
          <a:p>
            <a:pPr marL="64008" indent="0">
              <a:buNone/>
            </a:pPr>
            <a:r>
              <a:rPr lang="en-GB" dirty="0"/>
              <a:t>Clapping the sounds.</a:t>
            </a:r>
          </a:p>
          <a:p>
            <a:pPr marL="64008" indent="0">
              <a:buNone/>
            </a:pPr>
            <a:endParaRPr lang="en-GB" dirty="0"/>
          </a:p>
          <a:p>
            <a:pPr marL="64008" indent="0">
              <a:buNone/>
            </a:pPr>
            <a:r>
              <a:rPr lang="en-GB" dirty="0"/>
              <a:t>jogging            =            </a:t>
            </a:r>
            <a:r>
              <a:rPr lang="en-GB" dirty="0" err="1"/>
              <a:t>jogg</a:t>
            </a:r>
            <a:r>
              <a:rPr lang="en-GB" dirty="0"/>
              <a:t>      </a:t>
            </a:r>
            <a:r>
              <a:rPr lang="en-GB" dirty="0" err="1"/>
              <a:t>ing</a:t>
            </a:r>
            <a:r>
              <a:rPr lang="en-GB" dirty="0"/>
              <a:t> </a:t>
            </a:r>
          </a:p>
          <a:p>
            <a:pPr marL="64008" indent="0">
              <a:buNone/>
            </a:pPr>
            <a:r>
              <a:rPr lang="en-GB" dirty="0"/>
              <a:t>flying		=	     fly      </a:t>
            </a:r>
            <a:r>
              <a:rPr lang="en-GB" dirty="0" err="1"/>
              <a:t>ing</a:t>
            </a:r>
            <a:r>
              <a:rPr lang="en-GB" dirty="0"/>
              <a:t> </a:t>
            </a:r>
          </a:p>
          <a:p>
            <a:pPr marL="64008" indent="0">
              <a:buNone/>
            </a:pPr>
            <a:r>
              <a:rPr lang="en-GB" dirty="0"/>
              <a:t>returned 		=	     re    turn     ed</a:t>
            </a:r>
          </a:p>
        </p:txBody>
      </p:sp>
      <p:pic>
        <p:nvPicPr>
          <p:cNvPr id="4" name="Picture 3">
            <a:extLst>
              <a:ext uri="{FF2B5EF4-FFF2-40B4-BE49-F238E27FC236}">
                <a16:creationId xmlns:a16="http://schemas.microsoft.com/office/drawing/2014/main" id="{73793323-AA76-4ED6-9226-A9471969D7B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96336" y="5372477"/>
            <a:ext cx="1341042" cy="1298613"/>
          </a:xfrm>
          <a:prstGeom prst="rect">
            <a:avLst/>
          </a:prstGeom>
        </p:spPr>
      </p:pic>
    </p:spTree>
    <p:extLst>
      <p:ext uri="{BB962C8B-B14F-4D97-AF65-F5344CB8AC3E}">
        <p14:creationId xmlns:p14="http://schemas.microsoft.com/office/powerpoint/2010/main" val="2767427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C5AF15-B2C5-4751-AD48-54B37F485505}"/>
              </a:ext>
            </a:extLst>
          </p:cNvPr>
          <p:cNvSpPr>
            <a:spLocks noGrp="1"/>
          </p:cNvSpPr>
          <p:nvPr>
            <p:ph type="title"/>
          </p:nvPr>
        </p:nvSpPr>
        <p:spPr/>
        <p:txBody>
          <a:bodyPr>
            <a:normAutofit fontScale="90000"/>
          </a:bodyPr>
          <a:lstStyle/>
          <a:p>
            <a:pPr algn="ctr"/>
            <a:r>
              <a:rPr lang="en-GB" dirty="0"/>
              <a:t>Look For Small Words Inside the Word</a:t>
            </a:r>
            <a:br>
              <a:rPr lang="en-GB" dirty="0"/>
            </a:br>
            <a:endParaRPr lang="en-GB" dirty="0"/>
          </a:p>
        </p:txBody>
      </p:sp>
      <p:sp>
        <p:nvSpPr>
          <p:cNvPr id="3" name="Content Placeholder 2">
            <a:extLst>
              <a:ext uri="{FF2B5EF4-FFF2-40B4-BE49-F238E27FC236}">
                <a16:creationId xmlns:a16="http://schemas.microsoft.com/office/drawing/2014/main" id="{EACA6586-191A-49FA-B188-B34C8B144903}"/>
              </a:ext>
            </a:extLst>
          </p:cNvPr>
          <p:cNvSpPr>
            <a:spLocks noGrp="1"/>
          </p:cNvSpPr>
          <p:nvPr>
            <p:ph idx="1"/>
          </p:nvPr>
        </p:nvSpPr>
        <p:spPr>
          <a:xfrm>
            <a:off x="457200" y="1882808"/>
            <a:ext cx="8579296" cy="4572000"/>
          </a:xfrm>
        </p:spPr>
        <p:txBody>
          <a:bodyPr>
            <a:normAutofit lnSpcReduction="10000"/>
          </a:bodyPr>
          <a:lstStyle/>
          <a:p>
            <a:pPr marL="64008" indent="0">
              <a:buNone/>
            </a:pPr>
            <a:r>
              <a:rPr lang="en-GB" dirty="0"/>
              <a:t>about      =           a,   out,   bout </a:t>
            </a:r>
          </a:p>
          <a:p>
            <a:endParaRPr lang="en-GB" dirty="0"/>
          </a:p>
          <a:p>
            <a:pPr marL="64008" indent="0">
              <a:buNone/>
            </a:pPr>
            <a:endParaRPr lang="en-GB" dirty="0"/>
          </a:p>
          <a:p>
            <a:pPr marL="64008" indent="0">
              <a:buNone/>
            </a:pPr>
            <a:r>
              <a:rPr lang="en-GB" dirty="0"/>
              <a:t>teacher   =      tea,   each,   her,   ache</a:t>
            </a:r>
          </a:p>
          <a:p>
            <a:pPr marL="64008" indent="0">
              <a:buNone/>
            </a:pPr>
            <a:endParaRPr lang="en-GB" dirty="0"/>
          </a:p>
          <a:p>
            <a:pPr marL="64008" indent="0">
              <a:buNone/>
            </a:pPr>
            <a:r>
              <a:rPr lang="en-GB" dirty="0"/>
              <a:t>what        =           hat</a:t>
            </a:r>
          </a:p>
          <a:p>
            <a:pPr marL="64008" indent="0">
              <a:buNone/>
            </a:pPr>
            <a:endParaRPr lang="en-GB" dirty="0"/>
          </a:p>
          <a:p>
            <a:pPr marL="64008" indent="0">
              <a:buNone/>
            </a:pPr>
            <a:r>
              <a:rPr lang="en-GB" dirty="0"/>
              <a:t>separate =     a rat always hides in separate. How many words can you find in separate? </a:t>
            </a:r>
          </a:p>
        </p:txBody>
      </p:sp>
    </p:spTree>
    <p:extLst>
      <p:ext uri="{BB962C8B-B14F-4D97-AF65-F5344CB8AC3E}">
        <p14:creationId xmlns:p14="http://schemas.microsoft.com/office/powerpoint/2010/main" val="9402161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D1E139-6613-4345-B72F-80F273FB4E05}"/>
              </a:ext>
            </a:extLst>
          </p:cNvPr>
          <p:cNvSpPr>
            <a:spLocks noGrp="1"/>
          </p:cNvSpPr>
          <p:nvPr>
            <p:ph type="title"/>
          </p:nvPr>
        </p:nvSpPr>
        <p:spPr/>
        <p:txBody>
          <a:bodyPr>
            <a:normAutofit/>
          </a:bodyPr>
          <a:lstStyle/>
          <a:p>
            <a:r>
              <a:rPr lang="en-GB" dirty="0"/>
              <a:t>Words That Look the Same</a:t>
            </a:r>
            <a:br>
              <a:rPr lang="en-GB" dirty="0"/>
            </a:br>
            <a:endParaRPr lang="en-GB" dirty="0"/>
          </a:p>
        </p:txBody>
      </p:sp>
      <p:sp>
        <p:nvSpPr>
          <p:cNvPr id="3" name="Content Placeholder 2">
            <a:extLst>
              <a:ext uri="{FF2B5EF4-FFF2-40B4-BE49-F238E27FC236}">
                <a16:creationId xmlns:a16="http://schemas.microsoft.com/office/drawing/2014/main" id="{F85EFAF3-F66B-4699-9BF3-01162D91D38C}"/>
              </a:ext>
            </a:extLst>
          </p:cNvPr>
          <p:cNvSpPr>
            <a:spLocks noGrp="1"/>
          </p:cNvSpPr>
          <p:nvPr>
            <p:ph idx="1"/>
          </p:nvPr>
        </p:nvSpPr>
        <p:spPr>
          <a:xfrm>
            <a:off x="457200" y="1700808"/>
            <a:ext cx="8229600" cy="4754000"/>
          </a:xfrm>
        </p:spPr>
        <p:txBody>
          <a:bodyPr/>
          <a:lstStyle/>
          <a:p>
            <a:pPr marL="64008" indent="0">
              <a:buNone/>
            </a:pPr>
            <a:endParaRPr lang="en-GB" sz="4400" i="1" baseline="30000" dirty="0"/>
          </a:p>
          <a:p>
            <a:pPr marL="64008" indent="0">
              <a:buNone/>
            </a:pPr>
            <a:r>
              <a:rPr lang="en-GB" sz="4400" i="1" baseline="30000" dirty="0"/>
              <a:t>Back</a:t>
            </a:r>
            <a:r>
              <a:rPr lang="en-GB" sz="4400" baseline="30000" dirty="0"/>
              <a:t> is like</a:t>
            </a:r>
            <a:r>
              <a:rPr lang="en-GB" sz="4400" i="1" baseline="30000" dirty="0"/>
              <a:t> pack </a:t>
            </a:r>
            <a:r>
              <a:rPr lang="en-GB" sz="4400" baseline="30000" dirty="0"/>
              <a:t>and </a:t>
            </a:r>
            <a:r>
              <a:rPr lang="en-GB" sz="4400" i="1" baseline="30000" dirty="0"/>
              <a:t>sack</a:t>
            </a:r>
            <a:r>
              <a:rPr lang="en-GB" i="1" baseline="30000" dirty="0"/>
              <a:t>.</a:t>
            </a:r>
          </a:p>
          <a:p>
            <a:pPr marL="64008" indent="0">
              <a:buNone/>
            </a:pPr>
            <a:endParaRPr lang="en-GB" sz="3600" b="1" i="1" baseline="30000" dirty="0"/>
          </a:p>
          <a:p>
            <a:pPr marL="64008" indent="0">
              <a:buNone/>
            </a:pPr>
            <a:r>
              <a:rPr lang="en-GB" sz="4800" b="1" i="1" baseline="30000" dirty="0"/>
              <a:t>Pat </a:t>
            </a:r>
            <a:r>
              <a:rPr lang="en-GB" sz="4800" b="1" baseline="30000" dirty="0"/>
              <a:t>is like</a:t>
            </a:r>
            <a:r>
              <a:rPr lang="en-GB" sz="4800" b="1" i="1" baseline="30000" dirty="0"/>
              <a:t> hat </a:t>
            </a:r>
            <a:r>
              <a:rPr lang="en-GB" sz="4800" b="1" baseline="30000" dirty="0"/>
              <a:t>and</a:t>
            </a:r>
            <a:r>
              <a:rPr lang="en-GB" sz="4800" b="1" i="1" baseline="30000" dirty="0"/>
              <a:t> cat. </a:t>
            </a:r>
          </a:p>
          <a:p>
            <a:pPr marL="64008" indent="0">
              <a:buNone/>
            </a:pPr>
            <a:endParaRPr lang="en-GB" sz="4800" b="1" i="1" baseline="30000" dirty="0"/>
          </a:p>
          <a:p>
            <a:pPr marL="64008" indent="0">
              <a:buNone/>
            </a:pPr>
            <a:r>
              <a:rPr lang="en-GB" sz="3200" dirty="0"/>
              <a:t>Can you think of any more? </a:t>
            </a:r>
            <a:endParaRPr lang="en-GB" sz="3200" baseline="30000" dirty="0"/>
          </a:p>
        </p:txBody>
      </p:sp>
    </p:spTree>
    <p:extLst>
      <p:ext uri="{BB962C8B-B14F-4D97-AF65-F5344CB8AC3E}">
        <p14:creationId xmlns:p14="http://schemas.microsoft.com/office/powerpoint/2010/main" val="33561232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BE95DB-19E9-41B2-A695-5A3092A3552A}"/>
              </a:ext>
            </a:extLst>
          </p:cNvPr>
          <p:cNvSpPr>
            <a:spLocks noGrp="1"/>
          </p:cNvSpPr>
          <p:nvPr>
            <p:ph type="title"/>
          </p:nvPr>
        </p:nvSpPr>
        <p:spPr/>
        <p:txBody>
          <a:bodyPr/>
          <a:lstStyle/>
          <a:p>
            <a:pPr algn="ctr"/>
            <a:r>
              <a:rPr lang="en-GB" sz="4000" dirty="0">
                <a:solidFill>
                  <a:schemeClr val="tx1"/>
                </a:solidFill>
              </a:rPr>
              <a:t>Use of </a:t>
            </a:r>
            <a:r>
              <a:rPr lang="en-GB" sz="4000" b="1" dirty="0">
                <a:solidFill>
                  <a:srgbClr val="009386"/>
                </a:solidFill>
              </a:rPr>
              <a:t>C</a:t>
            </a:r>
            <a:r>
              <a:rPr lang="en-GB" sz="4000" b="1" dirty="0">
                <a:solidFill>
                  <a:srgbClr val="E94E13"/>
                </a:solidFill>
              </a:rPr>
              <a:t>o</a:t>
            </a:r>
            <a:r>
              <a:rPr lang="en-GB" sz="4000" b="1" dirty="0">
                <a:solidFill>
                  <a:srgbClr val="F9B000"/>
                </a:solidFill>
              </a:rPr>
              <a:t>l</a:t>
            </a:r>
            <a:r>
              <a:rPr lang="en-GB" sz="4000" b="1" dirty="0">
                <a:solidFill>
                  <a:srgbClr val="0076B0"/>
                </a:solidFill>
              </a:rPr>
              <a:t>o</a:t>
            </a:r>
            <a:r>
              <a:rPr lang="en-GB" sz="4000" b="1" dirty="0">
                <a:solidFill>
                  <a:srgbClr val="009640"/>
                </a:solidFill>
              </a:rPr>
              <a:t>u</a:t>
            </a:r>
            <a:r>
              <a:rPr lang="en-GB" sz="4000" b="1" dirty="0">
                <a:solidFill>
                  <a:srgbClr val="E6007E"/>
                </a:solidFill>
              </a:rPr>
              <a:t>r</a:t>
            </a:r>
            <a:br>
              <a:rPr lang="en-GB" sz="4000" dirty="0">
                <a:solidFill>
                  <a:srgbClr val="E6007E"/>
                </a:solidFill>
                <a:latin typeface="Twinkl   "/>
              </a:rPr>
            </a:br>
            <a:endParaRPr lang="en-GB" dirty="0"/>
          </a:p>
        </p:txBody>
      </p:sp>
      <p:sp>
        <p:nvSpPr>
          <p:cNvPr id="3" name="Content Placeholder 2">
            <a:extLst>
              <a:ext uri="{FF2B5EF4-FFF2-40B4-BE49-F238E27FC236}">
                <a16:creationId xmlns:a16="http://schemas.microsoft.com/office/drawing/2014/main" id="{97E53905-F537-4333-B81E-CBFA8CEF56E3}"/>
              </a:ext>
            </a:extLst>
          </p:cNvPr>
          <p:cNvSpPr>
            <a:spLocks noGrp="1"/>
          </p:cNvSpPr>
          <p:nvPr>
            <p:ph idx="1"/>
          </p:nvPr>
        </p:nvSpPr>
        <p:spPr/>
        <p:txBody>
          <a:bodyPr/>
          <a:lstStyle/>
          <a:p>
            <a:pPr marL="64008" indent="0" algn="ctr">
              <a:buNone/>
            </a:pPr>
            <a:r>
              <a:rPr lang="en-GB" baseline="30000" dirty="0"/>
              <a:t>Use a different colour for each letter.</a:t>
            </a:r>
          </a:p>
          <a:p>
            <a:pPr marL="64008" indent="0" algn="ctr">
              <a:buNone/>
            </a:pPr>
            <a:endParaRPr lang="en-GB" baseline="30000" dirty="0"/>
          </a:p>
          <a:p>
            <a:pPr marL="64008" indent="0" algn="ctr">
              <a:buNone/>
            </a:pPr>
            <a:r>
              <a:rPr lang="en-GB" sz="8000" baseline="30000" dirty="0">
                <a:solidFill>
                  <a:srgbClr val="0070C0"/>
                </a:solidFill>
              </a:rPr>
              <a:t>w </a:t>
            </a:r>
            <a:r>
              <a:rPr lang="en-GB" sz="8000" baseline="30000" dirty="0">
                <a:solidFill>
                  <a:schemeClr val="accent2">
                    <a:lumMod val="60000"/>
                    <a:lumOff val="40000"/>
                  </a:schemeClr>
                </a:solidFill>
              </a:rPr>
              <a:t>h </a:t>
            </a:r>
            <a:r>
              <a:rPr lang="en-GB" sz="8000" baseline="30000" dirty="0">
                <a:solidFill>
                  <a:srgbClr val="00B050"/>
                </a:solidFill>
              </a:rPr>
              <a:t>e </a:t>
            </a:r>
            <a:r>
              <a:rPr lang="en-GB" sz="8000" baseline="30000" dirty="0">
                <a:solidFill>
                  <a:srgbClr val="FFC000"/>
                </a:solidFill>
              </a:rPr>
              <a:t>n</a:t>
            </a:r>
          </a:p>
          <a:p>
            <a:pPr marL="64008" indent="0" algn="ctr">
              <a:buNone/>
            </a:pPr>
            <a:endParaRPr lang="en-GB" baseline="30000" dirty="0"/>
          </a:p>
          <a:p>
            <a:endParaRPr lang="en-GB" dirty="0"/>
          </a:p>
        </p:txBody>
      </p:sp>
      <p:pic>
        <p:nvPicPr>
          <p:cNvPr id="4" name="Picture 3">
            <a:extLst>
              <a:ext uri="{FF2B5EF4-FFF2-40B4-BE49-F238E27FC236}">
                <a16:creationId xmlns:a16="http://schemas.microsoft.com/office/drawing/2014/main" id="{1F0C2F80-9789-45D5-8C36-47A2C0FD6C9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1511" y="3933056"/>
            <a:ext cx="4931067" cy="2455539"/>
          </a:xfrm>
          <a:prstGeom prst="rect">
            <a:avLst/>
          </a:prstGeom>
        </p:spPr>
      </p:pic>
    </p:spTree>
    <p:extLst>
      <p:ext uri="{BB962C8B-B14F-4D97-AF65-F5344CB8AC3E}">
        <p14:creationId xmlns:p14="http://schemas.microsoft.com/office/powerpoint/2010/main" val="3440491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80D83-B2DC-4004-A1BB-89EA5CC7DA2C}"/>
              </a:ext>
            </a:extLst>
          </p:cNvPr>
          <p:cNvSpPr>
            <a:spLocks noGrp="1"/>
          </p:cNvSpPr>
          <p:nvPr>
            <p:ph type="title"/>
          </p:nvPr>
        </p:nvSpPr>
        <p:spPr/>
        <p:txBody>
          <a:bodyPr/>
          <a:lstStyle/>
          <a:p>
            <a:pPr algn="ctr"/>
            <a:r>
              <a:rPr lang="en-GB" dirty="0"/>
              <a:t>Rainbow words</a:t>
            </a:r>
          </a:p>
        </p:txBody>
      </p:sp>
      <p:pic>
        <p:nvPicPr>
          <p:cNvPr id="4" name="Content Placeholder 3">
            <a:extLst>
              <a:ext uri="{FF2B5EF4-FFF2-40B4-BE49-F238E27FC236}">
                <a16:creationId xmlns:a16="http://schemas.microsoft.com/office/drawing/2014/main" id="{8A8C259E-CDEE-423C-8A4D-691CA4ED4E1C}"/>
              </a:ext>
            </a:extLst>
          </p:cNvPr>
          <p:cNvPicPr>
            <a:picLocks noGrp="1" noChangeAspect="1"/>
          </p:cNvPicPr>
          <p:nvPr>
            <p:ph idx="1"/>
          </p:nvPr>
        </p:nvPicPr>
        <p:blipFill>
          <a:blip r:embed="rId2"/>
          <a:stretch>
            <a:fillRect/>
          </a:stretch>
        </p:blipFill>
        <p:spPr>
          <a:xfrm>
            <a:off x="1762125" y="3373437"/>
            <a:ext cx="5619750" cy="1590675"/>
          </a:xfrm>
          <a:prstGeom prst="rect">
            <a:avLst/>
          </a:prstGeom>
        </p:spPr>
      </p:pic>
      <p:sp>
        <p:nvSpPr>
          <p:cNvPr id="5" name="Rectangle 4">
            <a:extLst>
              <a:ext uri="{FF2B5EF4-FFF2-40B4-BE49-F238E27FC236}">
                <a16:creationId xmlns:a16="http://schemas.microsoft.com/office/drawing/2014/main" id="{FAE45891-8BD6-4820-AFC1-6A2875609C3E}"/>
              </a:ext>
            </a:extLst>
          </p:cNvPr>
          <p:cNvSpPr/>
          <p:nvPr/>
        </p:nvSpPr>
        <p:spPr>
          <a:xfrm>
            <a:off x="2286000" y="1689369"/>
            <a:ext cx="4572000" cy="923330"/>
          </a:xfrm>
          <a:prstGeom prst="rect">
            <a:avLst/>
          </a:prstGeom>
        </p:spPr>
        <p:txBody>
          <a:bodyPr>
            <a:spAutoFit/>
          </a:bodyPr>
          <a:lstStyle/>
          <a:p>
            <a:pPr algn="ctr"/>
            <a:r>
              <a:rPr lang="en-GB" dirty="0"/>
              <a:t>Write your words out in pencil. Next, draw around each letter five more times using a different coloured pencil.</a:t>
            </a:r>
          </a:p>
        </p:txBody>
      </p:sp>
    </p:spTree>
    <p:extLst>
      <p:ext uri="{BB962C8B-B14F-4D97-AF65-F5344CB8AC3E}">
        <p14:creationId xmlns:p14="http://schemas.microsoft.com/office/powerpoint/2010/main" val="29085334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92ED3-D4C7-4517-B7EB-D7BB86D0F7E0}"/>
              </a:ext>
            </a:extLst>
          </p:cNvPr>
          <p:cNvSpPr>
            <a:spLocks noGrp="1"/>
          </p:cNvSpPr>
          <p:nvPr>
            <p:ph type="title"/>
          </p:nvPr>
        </p:nvSpPr>
        <p:spPr>
          <a:xfrm>
            <a:off x="395536" y="548680"/>
            <a:ext cx="8229600" cy="1399032"/>
          </a:xfrm>
        </p:spPr>
        <p:txBody>
          <a:bodyPr>
            <a:normAutofit fontScale="90000"/>
          </a:bodyPr>
          <a:lstStyle/>
          <a:p>
            <a:pPr algn="ctr"/>
            <a:r>
              <a:rPr lang="en-GB" dirty="0"/>
              <a:t>Shape of Words</a:t>
            </a:r>
            <a:br>
              <a:rPr lang="en-GB" dirty="0"/>
            </a:br>
            <a:br>
              <a:rPr lang="en-GB" dirty="0"/>
            </a:br>
            <a:r>
              <a:rPr lang="en-GB" baseline="30000" dirty="0"/>
              <a:t>Draw the shape of the word.</a:t>
            </a:r>
            <a:br>
              <a:rPr lang="en-GB" baseline="30000" dirty="0"/>
            </a:br>
            <a:endParaRPr lang="en-GB" dirty="0"/>
          </a:p>
        </p:txBody>
      </p:sp>
      <p:sp>
        <p:nvSpPr>
          <p:cNvPr id="3" name="Content Placeholder 2">
            <a:extLst>
              <a:ext uri="{FF2B5EF4-FFF2-40B4-BE49-F238E27FC236}">
                <a16:creationId xmlns:a16="http://schemas.microsoft.com/office/drawing/2014/main" id="{8308FEA3-F894-4E0C-AC43-C432546C1174}"/>
              </a:ext>
            </a:extLst>
          </p:cNvPr>
          <p:cNvSpPr>
            <a:spLocks noGrp="1"/>
          </p:cNvSpPr>
          <p:nvPr>
            <p:ph idx="1"/>
          </p:nvPr>
        </p:nvSpPr>
        <p:spPr/>
        <p:txBody>
          <a:bodyPr/>
          <a:lstStyle/>
          <a:p>
            <a:pPr marL="64008" indent="0" algn="ctr">
              <a:buNone/>
            </a:pPr>
            <a:r>
              <a:rPr lang="en-GB" sz="9600" dirty="0">
                <a:solidFill>
                  <a:srgbClr val="009386"/>
                </a:solidFill>
                <a:latin typeface="Twinkl   "/>
              </a:rPr>
              <a:t>display</a:t>
            </a:r>
          </a:p>
          <a:p>
            <a:endParaRPr lang="en-GB" dirty="0"/>
          </a:p>
        </p:txBody>
      </p:sp>
      <p:pic>
        <p:nvPicPr>
          <p:cNvPr id="4" name="Picture 3">
            <a:extLst>
              <a:ext uri="{FF2B5EF4-FFF2-40B4-BE49-F238E27FC236}">
                <a16:creationId xmlns:a16="http://schemas.microsoft.com/office/drawing/2014/main" id="{F04F3F9E-BC78-4A6F-A250-2EDB23E1D542}"/>
              </a:ext>
            </a:extLst>
          </p:cNvPr>
          <p:cNvPicPr>
            <a:picLocks noChangeAspect="1"/>
          </p:cNvPicPr>
          <p:nvPr/>
        </p:nvPicPr>
        <p:blipFill>
          <a:blip r:embed="rId2"/>
          <a:stretch>
            <a:fillRect/>
          </a:stretch>
        </p:blipFill>
        <p:spPr>
          <a:xfrm>
            <a:off x="2769460" y="3501008"/>
            <a:ext cx="3790950" cy="1495425"/>
          </a:xfrm>
          <a:prstGeom prst="rect">
            <a:avLst/>
          </a:prstGeom>
        </p:spPr>
      </p:pic>
    </p:spTree>
    <p:extLst>
      <p:ext uri="{BB962C8B-B14F-4D97-AF65-F5344CB8AC3E}">
        <p14:creationId xmlns:p14="http://schemas.microsoft.com/office/powerpoint/2010/main" val="24029236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7EEBB6-4D80-4369-904F-3D54B6EFFF02}"/>
              </a:ext>
            </a:extLst>
          </p:cNvPr>
          <p:cNvSpPr>
            <a:spLocks noGrp="1"/>
          </p:cNvSpPr>
          <p:nvPr>
            <p:ph type="title"/>
          </p:nvPr>
        </p:nvSpPr>
        <p:spPr/>
        <p:txBody>
          <a:bodyPr/>
          <a:lstStyle/>
          <a:p>
            <a:r>
              <a:rPr lang="en-GB" dirty="0"/>
              <a:t>Making Words With Letters</a:t>
            </a:r>
            <a:br>
              <a:rPr lang="en-GB" dirty="0"/>
            </a:br>
            <a:endParaRPr lang="en-GB" dirty="0"/>
          </a:p>
        </p:txBody>
      </p:sp>
      <p:sp>
        <p:nvSpPr>
          <p:cNvPr id="3" name="Content Placeholder 2">
            <a:extLst>
              <a:ext uri="{FF2B5EF4-FFF2-40B4-BE49-F238E27FC236}">
                <a16:creationId xmlns:a16="http://schemas.microsoft.com/office/drawing/2014/main" id="{7033175A-68F2-4534-806B-95DE89FE5793}"/>
              </a:ext>
            </a:extLst>
          </p:cNvPr>
          <p:cNvSpPr>
            <a:spLocks noGrp="1"/>
          </p:cNvSpPr>
          <p:nvPr>
            <p:ph idx="1"/>
          </p:nvPr>
        </p:nvSpPr>
        <p:spPr/>
        <p:txBody>
          <a:bodyPr/>
          <a:lstStyle/>
          <a:p>
            <a:pPr marL="64008" indent="0" algn="ctr">
              <a:buNone/>
            </a:pPr>
            <a:r>
              <a:rPr lang="en-GB" baseline="30000" dirty="0"/>
              <a:t>Put a selection of letters in an arc.</a:t>
            </a:r>
          </a:p>
          <a:p>
            <a:pPr algn="ctr"/>
            <a:endParaRPr lang="en-GB" baseline="30000" dirty="0"/>
          </a:p>
          <a:p>
            <a:pPr marL="64008" indent="0" algn="ctr">
              <a:buNone/>
            </a:pPr>
            <a:r>
              <a:rPr lang="en-GB" baseline="30000" dirty="0"/>
              <a:t>See how many words you can make from the letters.</a:t>
            </a:r>
            <a:endParaRPr lang="en-GB"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1840" y="3789040"/>
            <a:ext cx="3048000" cy="243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840180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C3DF44-AE2B-4B00-A34F-765BD69464DE}"/>
              </a:ext>
            </a:extLst>
          </p:cNvPr>
          <p:cNvSpPr>
            <a:spLocks noGrp="1"/>
          </p:cNvSpPr>
          <p:nvPr>
            <p:ph type="title"/>
          </p:nvPr>
        </p:nvSpPr>
        <p:spPr/>
        <p:txBody>
          <a:bodyPr>
            <a:normAutofit fontScale="90000"/>
          </a:bodyPr>
          <a:lstStyle/>
          <a:p>
            <a:pPr algn="ctr"/>
            <a:r>
              <a:rPr lang="en-GB" dirty="0"/>
              <a:t>Writing the Word in Fancy Letters</a:t>
            </a:r>
            <a:br>
              <a:rPr lang="en-GB" dirty="0"/>
            </a:br>
            <a:endParaRPr lang="en-GB" dirty="0"/>
          </a:p>
        </p:txBody>
      </p:sp>
      <p:pic>
        <p:nvPicPr>
          <p:cNvPr id="4" name="Content Placeholder 3">
            <a:extLst>
              <a:ext uri="{FF2B5EF4-FFF2-40B4-BE49-F238E27FC236}">
                <a16:creationId xmlns:a16="http://schemas.microsoft.com/office/drawing/2014/main" id="{01359CF7-D5FC-470D-9E90-FB80F478A403}"/>
              </a:ext>
            </a:extLst>
          </p:cNvPr>
          <p:cNvPicPr>
            <a:picLocks noGrp="1" noChangeAspect="1"/>
          </p:cNvPicPr>
          <p:nvPr>
            <p:ph idx="1"/>
          </p:nvPr>
        </p:nvPicPr>
        <p:blipFill rotWithShape="1">
          <a:blip r:embed="rId2"/>
          <a:srcRect b="14895"/>
          <a:stretch/>
        </p:blipFill>
        <p:spPr>
          <a:xfrm>
            <a:off x="1763688" y="2060848"/>
            <a:ext cx="5904656" cy="3562675"/>
          </a:xfrm>
          <a:prstGeom prst="rect">
            <a:avLst/>
          </a:prstGeom>
        </p:spPr>
      </p:pic>
    </p:spTree>
    <p:extLst>
      <p:ext uri="{BB962C8B-B14F-4D97-AF65-F5344CB8AC3E}">
        <p14:creationId xmlns:p14="http://schemas.microsoft.com/office/powerpoint/2010/main" val="9537394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C6137-C33F-4F17-8FCD-2DD9471E85BC}"/>
              </a:ext>
            </a:extLst>
          </p:cNvPr>
          <p:cNvSpPr>
            <a:spLocks noGrp="1"/>
          </p:cNvSpPr>
          <p:nvPr>
            <p:ph type="title"/>
          </p:nvPr>
        </p:nvSpPr>
        <p:spPr/>
        <p:txBody>
          <a:bodyPr/>
          <a:lstStyle/>
          <a:p>
            <a:endParaRPr lang="en-GB"/>
          </a:p>
        </p:txBody>
      </p:sp>
      <p:pic>
        <p:nvPicPr>
          <p:cNvPr id="4" name="Content Placeholder 3">
            <a:extLst>
              <a:ext uri="{FF2B5EF4-FFF2-40B4-BE49-F238E27FC236}">
                <a16:creationId xmlns:a16="http://schemas.microsoft.com/office/drawing/2014/main" id="{C1F94CDF-DC01-469C-97E4-656DF51BEC0A}"/>
              </a:ext>
            </a:extLst>
          </p:cNvPr>
          <p:cNvPicPr>
            <a:picLocks noGrp="1" noChangeAspect="1"/>
          </p:cNvPicPr>
          <p:nvPr>
            <p:ph idx="1"/>
          </p:nvPr>
        </p:nvPicPr>
        <p:blipFill>
          <a:blip r:embed="rId2"/>
          <a:stretch>
            <a:fillRect/>
          </a:stretch>
        </p:blipFill>
        <p:spPr>
          <a:xfrm>
            <a:off x="2195736" y="267494"/>
            <a:ext cx="4968552" cy="6507484"/>
          </a:xfrm>
          <a:prstGeom prst="rect">
            <a:avLst/>
          </a:prstGeom>
        </p:spPr>
      </p:pic>
    </p:spTree>
    <p:extLst>
      <p:ext uri="{BB962C8B-B14F-4D97-AF65-F5344CB8AC3E}">
        <p14:creationId xmlns:p14="http://schemas.microsoft.com/office/powerpoint/2010/main" val="28243012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7AC55-538E-4077-B81E-4B5BE8732786}"/>
              </a:ext>
            </a:extLst>
          </p:cNvPr>
          <p:cNvSpPr>
            <a:spLocks noGrp="1"/>
          </p:cNvSpPr>
          <p:nvPr>
            <p:ph type="title"/>
          </p:nvPr>
        </p:nvSpPr>
        <p:spPr/>
        <p:txBody>
          <a:bodyPr/>
          <a:lstStyle/>
          <a:p>
            <a:pPr algn="ctr"/>
            <a:r>
              <a:rPr lang="en-GB" dirty="0"/>
              <a:t>Using Sticky Notes</a:t>
            </a:r>
            <a:br>
              <a:rPr lang="en-GB" dirty="0"/>
            </a:br>
            <a:endParaRPr lang="en-GB" dirty="0"/>
          </a:p>
        </p:txBody>
      </p:sp>
      <p:sp>
        <p:nvSpPr>
          <p:cNvPr id="3" name="Content Placeholder 2">
            <a:extLst>
              <a:ext uri="{FF2B5EF4-FFF2-40B4-BE49-F238E27FC236}">
                <a16:creationId xmlns:a16="http://schemas.microsoft.com/office/drawing/2014/main" id="{86C5537A-9776-4C32-BB88-35F1C3F52B75}"/>
              </a:ext>
            </a:extLst>
          </p:cNvPr>
          <p:cNvSpPr>
            <a:spLocks noGrp="1"/>
          </p:cNvSpPr>
          <p:nvPr>
            <p:ph idx="1"/>
          </p:nvPr>
        </p:nvSpPr>
        <p:spPr/>
        <p:txBody>
          <a:bodyPr/>
          <a:lstStyle/>
          <a:p>
            <a:pPr marL="64008" indent="0">
              <a:buNone/>
            </a:pPr>
            <a:r>
              <a:rPr lang="en-GB" baseline="30000" dirty="0"/>
              <a:t>Place sticky notes in suitable places around the room at eye level.</a:t>
            </a:r>
          </a:p>
          <a:p>
            <a:pPr marL="64008" indent="0">
              <a:buNone/>
            </a:pPr>
            <a:endParaRPr lang="en-GB" dirty="0"/>
          </a:p>
        </p:txBody>
      </p:sp>
      <p:pic>
        <p:nvPicPr>
          <p:cNvPr id="717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6022" t="6410" b="8623"/>
          <a:stretch/>
        </p:blipFill>
        <p:spPr bwMode="auto">
          <a:xfrm>
            <a:off x="2251880" y="2483893"/>
            <a:ext cx="5370823" cy="3698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858028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C21CAB-8F3A-4EBF-9128-D82D795F7599}"/>
              </a:ext>
            </a:extLst>
          </p:cNvPr>
          <p:cNvSpPr>
            <a:spLocks noGrp="1"/>
          </p:cNvSpPr>
          <p:nvPr>
            <p:ph type="title"/>
          </p:nvPr>
        </p:nvSpPr>
        <p:spPr/>
        <p:txBody>
          <a:bodyPr>
            <a:normAutofit fontScale="90000"/>
          </a:bodyPr>
          <a:lstStyle/>
          <a:p>
            <a:pPr algn="ctr"/>
            <a:r>
              <a:rPr lang="en-GB" dirty="0"/>
              <a:t>Recording Your Own Voice/Child’s Own Voice</a:t>
            </a:r>
            <a:br>
              <a:rPr lang="en-GB" dirty="0"/>
            </a:br>
            <a:endParaRPr lang="en-GB" dirty="0"/>
          </a:p>
        </p:txBody>
      </p:sp>
      <p:sp>
        <p:nvSpPr>
          <p:cNvPr id="3" name="Content Placeholder 2">
            <a:extLst>
              <a:ext uri="{FF2B5EF4-FFF2-40B4-BE49-F238E27FC236}">
                <a16:creationId xmlns:a16="http://schemas.microsoft.com/office/drawing/2014/main" id="{CF096816-77C1-4D89-B298-E627B695C861}"/>
              </a:ext>
            </a:extLst>
          </p:cNvPr>
          <p:cNvSpPr>
            <a:spLocks noGrp="1"/>
          </p:cNvSpPr>
          <p:nvPr>
            <p:ph idx="1"/>
          </p:nvPr>
        </p:nvSpPr>
        <p:spPr/>
        <p:txBody>
          <a:bodyPr/>
          <a:lstStyle/>
          <a:p>
            <a:pPr marL="64008" indent="0" algn="ctr">
              <a:buNone/>
            </a:pPr>
            <a:r>
              <a:rPr lang="en-GB" baseline="30000" dirty="0"/>
              <a:t>Say the word.</a:t>
            </a:r>
          </a:p>
          <a:p>
            <a:pPr marL="64008" indent="0" algn="ctr">
              <a:buNone/>
            </a:pPr>
            <a:r>
              <a:rPr lang="en-GB" baseline="30000" dirty="0"/>
              <a:t>Spell the word.</a:t>
            </a:r>
          </a:p>
          <a:p>
            <a:pPr marL="64008" indent="0" algn="ctr">
              <a:buNone/>
            </a:pPr>
            <a:r>
              <a:rPr lang="en-GB" baseline="30000" dirty="0"/>
              <a:t>Listen.</a:t>
            </a:r>
          </a:p>
          <a:p>
            <a:pPr marL="64008" indent="0" algn="ctr">
              <a:buNone/>
            </a:pPr>
            <a:r>
              <a:rPr lang="en-GB" baseline="30000" dirty="0"/>
              <a:t>Repeat.</a:t>
            </a:r>
          </a:p>
          <a:p>
            <a:pPr marL="64008" indent="0">
              <a:buNone/>
            </a:pPr>
            <a:endParaRPr lang="en-GB" dirty="0"/>
          </a:p>
        </p:txBody>
      </p:sp>
      <p:pic>
        <p:nvPicPr>
          <p:cNvPr id="4" name="Picture 3">
            <a:extLst>
              <a:ext uri="{FF2B5EF4-FFF2-40B4-BE49-F238E27FC236}">
                <a16:creationId xmlns:a16="http://schemas.microsoft.com/office/drawing/2014/main" id="{BBE07791-FF68-41C7-B1A4-FB2011D6F37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42783" y="3827015"/>
            <a:ext cx="3476531" cy="2175279"/>
          </a:xfrm>
          <a:prstGeom prst="rect">
            <a:avLst/>
          </a:prstGeom>
        </p:spPr>
      </p:pic>
    </p:spTree>
    <p:extLst>
      <p:ext uri="{BB962C8B-B14F-4D97-AF65-F5344CB8AC3E}">
        <p14:creationId xmlns:p14="http://schemas.microsoft.com/office/powerpoint/2010/main" val="949859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132388-2A8E-4B56-A441-4AFAD8C23D24}"/>
              </a:ext>
            </a:extLst>
          </p:cNvPr>
          <p:cNvSpPr>
            <a:spLocks noGrp="1"/>
          </p:cNvSpPr>
          <p:nvPr>
            <p:ph type="title"/>
          </p:nvPr>
        </p:nvSpPr>
        <p:spPr/>
        <p:txBody>
          <a:bodyPr/>
          <a:lstStyle/>
          <a:p>
            <a:pPr algn="ctr"/>
            <a:r>
              <a:rPr lang="en-GB" dirty="0"/>
              <a:t>Three Times</a:t>
            </a:r>
          </a:p>
        </p:txBody>
      </p:sp>
      <p:sp>
        <p:nvSpPr>
          <p:cNvPr id="3" name="Content Placeholder 2">
            <a:extLst>
              <a:ext uri="{FF2B5EF4-FFF2-40B4-BE49-F238E27FC236}">
                <a16:creationId xmlns:a16="http://schemas.microsoft.com/office/drawing/2014/main" id="{0C820412-F354-429B-8F34-42EFD17A89D9}"/>
              </a:ext>
            </a:extLst>
          </p:cNvPr>
          <p:cNvSpPr>
            <a:spLocks noGrp="1"/>
          </p:cNvSpPr>
          <p:nvPr>
            <p:ph idx="1"/>
          </p:nvPr>
        </p:nvSpPr>
        <p:spPr/>
        <p:txBody>
          <a:bodyPr/>
          <a:lstStyle/>
          <a:p>
            <a:pPr marL="64008" indent="0">
              <a:buNone/>
            </a:pPr>
            <a:r>
              <a:rPr lang="en-GB" baseline="30000" dirty="0"/>
              <a:t>Write the word three times. In different colours. </a:t>
            </a:r>
            <a:endParaRPr lang="en-GB" dirty="0"/>
          </a:p>
        </p:txBody>
      </p:sp>
      <p:pic>
        <p:nvPicPr>
          <p:cNvPr id="4" name="Picture 3">
            <a:extLst>
              <a:ext uri="{FF2B5EF4-FFF2-40B4-BE49-F238E27FC236}">
                <a16:creationId xmlns:a16="http://schemas.microsoft.com/office/drawing/2014/main" id="{B5CD2ADA-5BE9-4DBF-A408-EE1D7684252F}"/>
              </a:ext>
            </a:extLst>
          </p:cNvPr>
          <p:cNvPicPr>
            <a:picLocks noChangeAspect="1"/>
          </p:cNvPicPr>
          <p:nvPr/>
        </p:nvPicPr>
        <p:blipFill>
          <a:blip r:embed="rId2"/>
          <a:stretch>
            <a:fillRect/>
          </a:stretch>
        </p:blipFill>
        <p:spPr>
          <a:xfrm>
            <a:off x="4572000" y="2564904"/>
            <a:ext cx="4369951" cy="3600400"/>
          </a:xfrm>
          <a:prstGeom prst="rect">
            <a:avLst/>
          </a:prstGeom>
        </p:spPr>
      </p:pic>
      <p:sp>
        <p:nvSpPr>
          <p:cNvPr id="5" name="Rectangle 4"/>
          <p:cNvSpPr/>
          <p:nvPr/>
        </p:nvSpPr>
        <p:spPr>
          <a:xfrm>
            <a:off x="179512" y="3072442"/>
            <a:ext cx="4104456" cy="2585323"/>
          </a:xfrm>
          <a:prstGeom prst="rect">
            <a:avLst/>
          </a:prstGeom>
          <a:noFill/>
        </p:spPr>
        <p:txBody>
          <a:bodyPr wrap="square" lIns="91440" tIns="45720" rIns="91440" bIns="45720">
            <a:spAutoFit/>
          </a:bodyPr>
          <a:lstStyle/>
          <a:p>
            <a:pPr algn="ctr"/>
            <a:r>
              <a:rPr lang="en-US"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There </a:t>
            </a:r>
          </a:p>
          <a:p>
            <a:pPr algn="ctr"/>
            <a:r>
              <a:rPr lang="en-US"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There</a:t>
            </a:r>
          </a:p>
          <a:p>
            <a:pPr algn="ctr"/>
            <a:r>
              <a:rPr lang="en-US" sz="5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there</a:t>
            </a:r>
          </a:p>
        </p:txBody>
      </p:sp>
    </p:spTree>
    <p:extLst>
      <p:ext uri="{BB962C8B-B14F-4D97-AF65-F5344CB8AC3E}">
        <p14:creationId xmlns:p14="http://schemas.microsoft.com/office/powerpoint/2010/main" val="26774520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9AB22C-8DF3-45E0-BD89-FB558CC4B86E}"/>
              </a:ext>
            </a:extLst>
          </p:cNvPr>
          <p:cNvSpPr>
            <a:spLocks noGrp="1"/>
          </p:cNvSpPr>
          <p:nvPr>
            <p:ph type="title"/>
          </p:nvPr>
        </p:nvSpPr>
        <p:spPr/>
        <p:txBody>
          <a:bodyPr/>
          <a:lstStyle/>
          <a:p>
            <a:pPr algn="ctr"/>
            <a:r>
              <a:rPr lang="en-GB" dirty="0"/>
              <a:t>Pyramid Writing</a:t>
            </a:r>
            <a:br>
              <a:rPr lang="en-GB" dirty="0"/>
            </a:br>
            <a:endParaRPr lang="en-GB" dirty="0"/>
          </a:p>
        </p:txBody>
      </p:sp>
      <p:sp>
        <p:nvSpPr>
          <p:cNvPr id="3" name="Content Placeholder 2">
            <a:extLst>
              <a:ext uri="{FF2B5EF4-FFF2-40B4-BE49-F238E27FC236}">
                <a16:creationId xmlns:a16="http://schemas.microsoft.com/office/drawing/2014/main" id="{B7D7E64F-2C58-4013-AAFF-059A6117E6C5}"/>
              </a:ext>
            </a:extLst>
          </p:cNvPr>
          <p:cNvSpPr>
            <a:spLocks noGrp="1"/>
          </p:cNvSpPr>
          <p:nvPr>
            <p:ph idx="1"/>
          </p:nvPr>
        </p:nvSpPr>
        <p:spPr/>
        <p:txBody>
          <a:bodyPr/>
          <a:lstStyle/>
          <a:p>
            <a:pPr marL="64008" indent="0">
              <a:buNone/>
            </a:pPr>
            <a:r>
              <a:rPr lang="en-GB" baseline="30000" dirty="0"/>
              <a:t>Write your word in the shape of a pyramid.</a:t>
            </a:r>
          </a:p>
          <a:p>
            <a:pPr marL="64008" indent="0">
              <a:buNone/>
            </a:pPr>
            <a:r>
              <a:rPr lang="en-GB" dirty="0"/>
              <a:t>     d</a:t>
            </a:r>
          </a:p>
          <a:p>
            <a:pPr marL="64008" indent="0">
              <a:buNone/>
            </a:pPr>
            <a:r>
              <a:rPr lang="en-GB" dirty="0"/>
              <a:t>   d  o </a:t>
            </a:r>
          </a:p>
          <a:p>
            <a:pPr marL="64008" indent="0">
              <a:buNone/>
            </a:pPr>
            <a:r>
              <a:rPr lang="en-GB" dirty="0"/>
              <a:t>d   o   g</a:t>
            </a:r>
          </a:p>
        </p:txBody>
      </p:sp>
      <p:pic>
        <p:nvPicPr>
          <p:cNvPr id="4" name="Picture 3">
            <a:extLst>
              <a:ext uri="{FF2B5EF4-FFF2-40B4-BE49-F238E27FC236}">
                <a16:creationId xmlns:a16="http://schemas.microsoft.com/office/drawing/2014/main" id="{99DC95A6-306B-4E52-BB7F-4AFC262B740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948264" y="980728"/>
            <a:ext cx="1937442" cy="1388151"/>
          </a:xfrm>
          <a:prstGeom prst="rect">
            <a:avLst/>
          </a:prstGeom>
        </p:spPr>
      </p:pic>
      <p:pic>
        <p:nvPicPr>
          <p:cNvPr id="9218" name="Picture 2" descr="Colors - Spelling Practice - Pyramid Words Worksheet Mak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11760" y="2852936"/>
            <a:ext cx="3810000" cy="3819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5914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E8107-88D6-4C75-80B7-E41D449EDB7B}"/>
              </a:ext>
            </a:extLst>
          </p:cNvPr>
          <p:cNvSpPr>
            <a:spLocks noGrp="1"/>
          </p:cNvSpPr>
          <p:nvPr>
            <p:ph type="title"/>
          </p:nvPr>
        </p:nvSpPr>
        <p:spPr/>
        <p:txBody>
          <a:bodyPr/>
          <a:lstStyle/>
          <a:p>
            <a:pPr algn="ctr"/>
            <a:r>
              <a:rPr lang="en-GB" dirty="0"/>
              <a:t>Blue Vowels</a:t>
            </a:r>
            <a:br>
              <a:rPr lang="en-GB" dirty="0"/>
            </a:br>
            <a:endParaRPr lang="en-GB" dirty="0"/>
          </a:p>
        </p:txBody>
      </p:sp>
      <p:sp>
        <p:nvSpPr>
          <p:cNvPr id="3" name="Content Placeholder 2">
            <a:extLst>
              <a:ext uri="{FF2B5EF4-FFF2-40B4-BE49-F238E27FC236}">
                <a16:creationId xmlns:a16="http://schemas.microsoft.com/office/drawing/2014/main" id="{44593764-9E82-473F-ACC6-997938D9E4FA}"/>
              </a:ext>
            </a:extLst>
          </p:cNvPr>
          <p:cNvSpPr>
            <a:spLocks noGrp="1"/>
          </p:cNvSpPr>
          <p:nvPr>
            <p:ph idx="1"/>
          </p:nvPr>
        </p:nvSpPr>
        <p:spPr/>
        <p:txBody>
          <a:bodyPr>
            <a:normAutofit fontScale="92500"/>
          </a:bodyPr>
          <a:lstStyle/>
          <a:p>
            <a:pPr marL="64008" indent="0" algn="ctr">
              <a:buNone/>
            </a:pPr>
            <a:r>
              <a:rPr lang="en-GB" sz="9600" dirty="0">
                <a:solidFill>
                  <a:srgbClr val="00A8E7"/>
                </a:solidFill>
                <a:latin typeface="+mj-lt"/>
              </a:rPr>
              <a:t>a e </a:t>
            </a:r>
            <a:r>
              <a:rPr lang="en-GB" sz="9600" dirty="0" err="1">
                <a:solidFill>
                  <a:srgbClr val="00A8E7"/>
                </a:solidFill>
                <a:latin typeface="+mj-lt"/>
              </a:rPr>
              <a:t>i</a:t>
            </a:r>
            <a:r>
              <a:rPr lang="en-GB" sz="9600" dirty="0">
                <a:solidFill>
                  <a:srgbClr val="00A8E7"/>
                </a:solidFill>
                <a:latin typeface="+mj-lt"/>
              </a:rPr>
              <a:t> o u</a:t>
            </a:r>
          </a:p>
          <a:p>
            <a:pPr marL="64008" indent="0" algn="ctr">
              <a:buNone/>
            </a:pPr>
            <a:r>
              <a:rPr lang="en-GB" sz="5400" baseline="30000" dirty="0"/>
              <a:t>Write the word then go over each vowel in blue.</a:t>
            </a:r>
          </a:p>
          <a:p>
            <a:pPr marL="64008" indent="0" algn="ctr">
              <a:buNone/>
            </a:pPr>
            <a:r>
              <a:rPr lang="en-GB" sz="9600" b="1" dirty="0">
                <a:solidFill>
                  <a:srgbClr val="009386"/>
                </a:solidFill>
                <a:latin typeface="+mj-lt"/>
              </a:rPr>
              <a:t>b  </a:t>
            </a:r>
            <a:r>
              <a:rPr lang="en-GB" sz="9600" b="1" dirty="0">
                <a:solidFill>
                  <a:srgbClr val="00A8E7"/>
                </a:solidFill>
                <a:latin typeface="+mj-lt"/>
              </a:rPr>
              <a:t>e</a:t>
            </a:r>
            <a:r>
              <a:rPr lang="en-GB" sz="9600" b="1" dirty="0">
                <a:solidFill>
                  <a:srgbClr val="009386"/>
                </a:solidFill>
                <a:latin typeface="+mj-lt"/>
              </a:rPr>
              <a:t>  l  </a:t>
            </a:r>
            <a:r>
              <a:rPr lang="en-GB" sz="9600" b="1" dirty="0" err="1">
                <a:solidFill>
                  <a:srgbClr val="00A8E7"/>
                </a:solidFill>
                <a:latin typeface="+mj-lt"/>
              </a:rPr>
              <a:t>i</a:t>
            </a:r>
            <a:r>
              <a:rPr lang="en-GB" sz="9600" b="1" dirty="0">
                <a:solidFill>
                  <a:srgbClr val="009386"/>
                </a:solidFill>
                <a:latin typeface="+mj-lt"/>
              </a:rPr>
              <a:t>  </a:t>
            </a:r>
            <a:r>
              <a:rPr lang="en-GB" sz="9600" b="1" dirty="0">
                <a:solidFill>
                  <a:srgbClr val="00A8E7"/>
                </a:solidFill>
                <a:latin typeface="+mj-lt"/>
              </a:rPr>
              <a:t>e</a:t>
            </a:r>
            <a:r>
              <a:rPr lang="en-GB" sz="9600" b="1" dirty="0">
                <a:solidFill>
                  <a:srgbClr val="009386"/>
                </a:solidFill>
                <a:latin typeface="+mj-lt"/>
              </a:rPr>
              <a:t>  v  </a:t>
            </a:r>
            <a:r>
              <a:rPr lang="en-GB" sz="9600" b="1" dirty="0">
                <a:solidFill>
                  <a:srgbClr val="00A8E7"/>
                </a:solidFill>
                <a:latin typeface="+mj-lt"/>
              </a:rPr>
              <a:t>e</a:t>
            </a:r>
          </a:p>
          <a:p>
            <a:pPr marL="64008" indent="0" algn="ctr">
              <a:buNone/>
            </a:pPr>
            <a:endParaRPr lang="en-GB" sz="9600" dirty="0">
              <a:solidFill>
                <a:srgbClr val="009386"/>
              </a:solidFill>
              <a:latin typeface="+mj-lt"/>
            </a:endParaRPr>
          </a:p>
          <a:p>
            <a:pPr marL="64008" indent="0">
              <a:buNone/>
            </a:pPr>
            <a:endParaRPr lang="en-GB" dirty="0"/>
          </a:p>
        </p:txBody>
      </p:sp>
    </p:spTree>
    <p:extLst>
      <p:ext uri="{BB962C8B-B14F-4D97-AF65-F5344CB8AC3E}">
        <p14:creationId xmlns:p14="http://schemas.microsoft.com/office/powerpoint/2010/main" val="36297002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94B78-2FCB-44B3-B178-CCB01B11E60C}"/>
              </a:ext>
            </a:extLst>
          </p:cNvPr>
          <p:cNvSpPr>
            <a:spLocks noGrp="1"/>
          </p:cNvSpPr>
          <p:nvPr>
            <p:ph type="title"/>
          </p:nvPr>
        </p:nvSpPr>
        <p:spPr/>
        <p:txBody>
          <a:bodyPr/>
          <a:lstStyle/>
          <a:p>
            <a:pPr algn="ctr"/>
            <a:r>
              <a:rPr lang="en-GB" dirty="0"/>
              <a:t>Consonant Circles</a:t>
            </a:r>
            <a:br>
              <a:rPr lang="en-GB" dirty="0"/>
            </a:br>
            <a:endParaRPr lang="en-GB" dirty="0"/>
          </a:p>
        </p:txBody>
      </p:sp>
      <p:sp>
        <p:nvSpPr>
          <p:cNvPr id="3" name="Content Placeholder 2">
            <a:extLst>
              <a:ext uri="{FF2B5EF4-FFF2-40B4-BE49-F238E27FC236}">
                <a16:creationId xmlns:a16="http://schemas.microsoft.com/office/drawing/2014/main" id="{E6623405-005D-4E0B-ABAB-7F0853046AFE}"/>
              </a:ext>
            </a:extLst>
          </p:cNvPr>
          <p:cNvSpPr>
            <a:spLocks noGrp="1"/>
          </p:cNvSpPr>
          <p:nvPr>
            <p:ph idx="1"/>
          </p:nvPr>
        </p:nvSpPr>
        <p:spPr/>
        <p:txBody>
          <a:bodyPr/>
          <a:lstStyle/>
          <a:p>
            <a:pPr marL="64008" indent="0" algn="ctr">
              <a:buNone/>
            </a:pPr>
            <a:r>
              <a:rPr lang="en-GB" baseline="30000" dirty="0"/>
              <a:t>Write the word then circle all of the consonants. </a:t>
            </a:r>
            <a:endParaRPr lang="en-GB" dirty="0"/>
          </a:p>
        </p:txBody>
      </p:sp>
      <p:pic>
        <p:nvPicPr>
          <p:cNvPr id="5" name="Picture 4">
            <a:extLst>
              <a:ext uri="{FF2B5EF4-FFF2-40B4-BE49-F238E27FC236}">
                <a16:creationId xmlns:a16="http://schemas.microsoft.com/office/drawing/2014/main" id="{3DAFBE35-1B8D-44A8-A88C-900C87512CF8}"/>
              </a:ext>
            </a:extLst>
          </p:cNvPr>
          <p:cNvPicPr>
            <a:picLocks noChangeAspect="1"/>
          </p:cNvPicPr>
          <p:nvPr/>
        </p:nvPicPr>
        <p:blipFill>
          <a:blip r:embed="rId2"/>
          <a:stretch>
            <a:fillRect/>
          </a:stretch>
        </p:blipFill>
        <p:spPr>
          <a:xfrm>
            <a:off x="1691680" y="3573016"/>
            <a:ext cx="6034031" cy="1551608"/>
          </a:xfrm>
          <a:prstGeom prst="rect">
            <a:avLst/>
          </a:prstGeom>
        </p:spPr>
      </p:pic>
    </p:spTree>
    <p:extLst>
      <p:ext uri="{BB962C8B-B14F-4D97-AF65-F5344CB8AC3E}">
        <p14:creationId xmlns:p14="http://schemas.microsoft.com/office/powerpoint/2010/main" val="4738686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388B4F-270F-4141-BC2D-CFF8B3E96B0B}"/>
              </a:ext>
            </a:extLst>
          </p:cNvPr>
          <p:cNvSpPr>
            <a:spLocks noGrp="1"/>
          </p:cNvSpPr>
          <p:nvPr>
            <p:ph type="title"/>
          </p:nvPr>
        </p:nvSpPr>
        <p:spPr/>
        <p:txBody>
          <a:bodyPr/>
          <a:lstStyle/>
          <a:p>
            <a:r>
              <a:rPr lang="en-GB" dirty="0"/>
              <a:t>Guess the word</a:t>
            </a:r>
          </a:p>
        </p:txBody>
      </p:sp>
      <p:sp>
        <p:nvSpPr>
          <p:cNvPr id="3" name="Content Placeholder 2">
            <a:extLst>
              <a:ext uri="{FF2B5EF4-FFF2-40B4-BE49-F238E27FC236}">
                <a16:creationId xmlns:a16="http://schemas.microsoft.com/office/drawing/2014/main" id="{5F3FF6B8-1F88-42D2-8E55-A1F9D12A1701}"/>
              </a:ext>
            </a:extLst>
          </p:cNvPr>
          <p:cNvSpPr>
            <a:spLocks noGrp="1"/>
          </p:cNvSpPr>
          <p:nvPr>
            <p:ph idx="1"/>
          </p:nvPr>
        </p:nvSpPr>
        <p:spPr>
          <a:xfrm>
            <a:off x="457200" y="1882808"/>
            <a:ext cx="8229600" cy="1474184"/>
          </a:xfrm>
        </p:spPr>
        <p:txBody>
          <a:bodyPr/>
          <a:lstStyle/>
          <a:p>
            <a:pPr marL="64008" indent="0">
              <a:buNone/>
            </a:pPr>
            <a:r>
              <a:rPr lang="en-GB" baseline="30000" dirty="0"/>
              <a:t>In pairs, take turns using a wipe board, one person writes one letter at a time for another to guess the word. Give extra points for fewer guesses.</a:t>
            </a:r>
          </a:p>
          <a:p>
            <a:endParaRPr lang="en-GB" dirty="0"/>
          </a:p>
        </p:txBody>
      </p:sp>
      <p:pic>
        <p:nvPicPr>
          <p:cNvPr id="10242" name="Picture 2" descr="How to Resurface White Boards | Hunker | Dry erase board, Dry erase, White  boar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752" y="3068960"/>
            <a:ext cx="5040560" cy="33542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71079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045735-55EA-4C41-AD70-EFF3469BCE4E}"/>
              </a:ext>
            </a:extLst>
          </p:cNvPr>
          <p:cNvSpPr>
            <a:spLocks noGrp="1"/>
          </p:cNvSpPr>
          <p:nvPr>
            <p:ph type="title"/>
          </p:nvPr>
        </p:nvSpPr>
        <p:spPr/>
        <p:txBody>
          <a:bodyPr/>
          <a:lstStyle/>
          <a:p>
            <a:pPr algn="ctr"/>
            <a:r>
              <a:rPr lang="en-GB" dirty="0"/>
              <a:t>Lucky Dip</a:t>
            </a:r>
          </a:p>
        </p:txBody>
      </p:sp>
      <p:sp>
        <p:nvSpPr>
          <p:cNvPr id="3" name="Content Placeholder 2">
            <a:extLst>
              <a:ext uri="{FF2B5EF4-FFF2-40B4-BE49-F238E27FC236}">
                <a16:creationId xmlns:a16="http://schemas.microsoft.com/office/drawing/2014/main" id="{19D3F958-9579-4B32-86BB-9D9114FED380}"/>
              </a:ext>
            </a:extLst>
          </p:cNvPr>
          <p:cNvSpPr>
            <a:spLocks noGrp="1"/>
          </p:cNvSpPr>
          <p:nvPr>
            <p:ph idx="1"/>
          </p:nvPr>
        </p:nvSpPr>
        <p:spPr/>
        <p:txBody>
          <a:bodyPr/>
          <a:lstStyle/>
          <a:p>
            <a:pPr marL="64008" indent="0">
              <a:buNone/>
            </a:pPr>
            <a:r>
              <a:rPr lang="en-GB" baseline="30000" dirty="0"/>
              <a:t>Bag of letters.</a:t>
            </a:r>
          </a:p>
          <a:p>
            <a:pPr marL="64008" indent="0">
              <a:buNone/>
            </a:pPr>
            <a:endParaRPr lang="en-GB" baseline="30000" dirty="0"/>
          </a:p>
          <a:p>
            <a:pPr marL="64008" indent="0">
              <a:buNone/>
            </a:pPr>
            <a:r>
              <a:rPr lang="en-GB" baseline="30000" dirty="0"/>
              <a:t>Children take it in turns to take out letters from a bag displaying them in front of them. Carry on until someone can spell one of their words.</a:t>
            </a:r>
          </a:p>
          <a:p>
            <a:endParaRPr lang="en-GB" dirty="0"/>
          </a:p>
        </p:txBody>
      </p:sp>
      <p:pic>
        <p:nvPicPr>
          <p:cNvPr id="4" name="Picture 3">
            <a:extLst>
              <a:ext uri="{FF2B5EF4-FFF2-40B4-BE49-F238E27FC236}">
                <a16:creationId xmlns:a16="http://schemas.microsoft.com/office/drawing/2014/main" id="{AD3286A0-CF44-4F7D-A375-D8BBDCB02B3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59230" y="3750742"/>
            <a:ext cx="1953919" cy="2763225"/>
          </a:xfrm>
          <a:prstGeom prst="rect">
            <a:avLst/>
          </a:prstGeom>
        </p:spPr>
      </p:pic>
    </p:spTree>
    <p:extLst>
      <p:ext uri="{BB962C8B-B14F-4D97-AF65-F5344CB8AC3E}">
        <p14:creationId xmlns:p14="http://schemas.microsoft.com/office/powerpoint/2010/main" val="2015494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40D74-F886-40FF-8E2F-6AB8119B9EC2}"/>
              </a:ext>
            </a:extLst>
          </p:cNvPr>
          <p:cNvSpPr>
            <a:spLocks noGrp="1"/>
          </p:cNvSpPr>
          <p:nvPr>
            <p:ph type="title"/>
          </p:nvPr>
        </p:nvSpPr>
        <p:spPr/>
        <p:txBody>
          <a:bodyPr/>
          <a:lstStyle/>
          <a:p>
            <a:pPr algn="ctr"/>
            <a:r>
              <a:rPr lang="en-GB" dirty="0"/>
              <a:t>Muddled Letters</a:t>
            </a:r>
          </a:p>
        </p:txBody>
      </p:sp>
      <p:sp>
        <p:nvSpPr>
          <p:cNvPr id="3" name="Content Placeholder 2">
            <a:extLst>
              <a:ext uri="{FF2B5EF4-FFF2-40B4-BE49-F238E27FC236}">
                <a16:creationId xmlns:a16="http://schemas.microsoft.com/office/drawing/2014/main" id="{236C1DDA-C9CE-47C8-93C0-6D22C163842E}"/>
              </a:ext>
            </a:extLst>
          </p:cNvPr>
          <p:cNvSpPr>
            <a:spLocks noGrp="1"/>
          </p:cNvSpPr>
          <p:nvPr>
            <p:ph idx="1"/>
          </p:nvPr>
        </p:nvSpPr>
        <p:spPr/>
        <p:txBody>
          <a:bodyPr/>
          <a:lstStyle/>
          <a:p>
            <a:pPr marL="64008" indent="0">
              <a:buNone/>
            </a:pPr>
            <a:r>
              <a:rPr lang="en-GB" baseline="30000" dirty="0"/>
              <a:t>Pupils rearrange the letters of words making sure to always start with the original letter. Correct them where necessary.</a:t>
            </a:r>
          </a:p>
          <a:p>
            <a:pPr marL="64008" indent="0">
              <a:buNone/>
            </a:pPr>
            <a:endParaRPr lang="en-GB" sz="3200" baseline="30000" dirty="0">
              <a:solidFill>
                <a:srgbClr val="009386"/>
              </a:solidFill>
            </a:endParaRPr>
          </a:p>
          <a:p>
            <a:pPr marL="64008" indent="0">
              <a:buNone/>
            </a:pPr>
            <a:endParaRPr lang="en-GB" sz="3200" baseline="30000" dirty="0">
              <a:solidFill>
                <a:srgbClr val="009386"/>
              </a:solidFill>
            </a:endParaRPr>
          </a:p>
          <a:p>
            <a:pPr marL="64008" indent="0" algn="ctr">
              <a:buNone/>
            </a:pPr>
            <a:r>
              <a:rPr lang="en-GB" sz="7200" baseline="30000" dirty="0" err="1">
                <a:solidFill>
                  <a:srgbClr val="009386"/>
                </a:solidFill>
              </a:rPr>
              <a:t>Y</a:t>
            </a:r>
            <a:r>
              <a:rPr lang="en-GB" sz="7200" baseline="30000" dirty="0" err="1"/>
              <a:t>seertyad</a:t>
            </a:r>
            <a:endParaRPr lang="en-GB" sz="7200" baseline="30000" dirty="0"/>
          </a:p>
          <a:p>
            <a:pPr marL="64008" indent="0" algn="ctr">
              <a:buNone/>
            </a:pPr>
            <a:r>
              <a:rPr lang="en-GB" sz="7200" baseline="30000" dirty="0">
                <a:solidFill>
                  <a:srgbClr val="F08215"/>
                </a:solidFill>
              </a:rPr>
              <a:t>yesterday</a:t>
            </a:r>
          </a:p>
          <a:p>
            <a:endParaRPr lang="en-GB" dirty="0"/>
          </a:p>
        </p:txBody>
      </p:sp>
      <p:sp>
        <p:nvSpPr>
          <p:cNvPr id="4" name="Rounded Rectangle 3"/>
          <p:cNvSpPr/>
          <p:nvPr/>
        </p:nvSpPr>
        <p:spPr>
          <a:xfrm>
            <a:off x="2843808" y="4077072"/>
            <a:ext cx="3528392" cy="100811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205733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A0B09C-E24C-4639-93F1-944C0CD306AE}"/>
              </a:ext>
            </a:extLst>
          </p:cNvPr>
          <p:cNvSpPr>
            <a:spLocks noGrp="1"/>
          </p:cNvSpPr>
          <p:nvPr>
            <p:ph type="title"/>
          </p:nvPr>
        </p:nvSpPr>
        <p:spPr/>
        <p:txBody>
          <a:bodyPr/>
          <a:lstStyle/>
          <a:p>
            <a:pPr algn="ctr"/>
            <a:r>
              <a:rPr lang="en-GB" dirty="0"/>
              <a:t>Picture Association</a:t>
            </a:r>
          </a:p>
        </p:txBody>
      </p:sp>
      <p:sp>
        <p:nvSpPr>
          <p:cNvPr id="3" name="Content Placeholder 2">
            <a:extLst>
              <a:ext uri="{FF2B5EF4-FFF2-40B4-BE49-F238E27FC236}">
                <a16:creationId xmlns:a16="http://schemas.microsoft.com/office/drawing/2014/main" id="{53C1943F-DF08-487F-97C5-176078319723}"/>
              </a:ext>
            </a:extLst>
          </p:cNvPr>
          <p:cNvSpPr>
            <a:spLocks noGrp="1"/>
          </p:cNvSpPr>
          <p:nvPr>
            <p:ph idx="1"/>
          </p:nvPr>
        </p:nvSpPr>
        <p:spPr>
          <a:xfrm>
            <a:off x="251520" y="1350292"/>
            <a:ext cx="8229600" cy="4498520"/>
          </a:xfrm>
        </p:spPr>
        <p:txBody>
          <a:bodyPr>
            <a:normAutofit/>
          </a:bodyPr>
          <a:lstStyle/>
          <a:p>
            <a:pPr marL="64008" indent="0">
              <a:buNone/>
            </a:pPr>
            <a:r>
              <a:rPr lang="en-GB" dirty="0"/>
              <a:t>Draw pictures to help your child to remember parts of the word </a:t>
            </a:r>
            <a:r>
              <a:rPr lang="en-GB" dirty="0" err="1"/>
              <a:t>e.g</a:t>
            </a:r>
            <a:r>
              <a:rPr lang="en-GB" dirty="0"/>
              <a:t> </a:t>
            </a:r>
          </a:p>
          <a:p>
            <a:pPr marL="64008" indent="0">
              <a:buNone/>
            </a:pPr>
            <a:endParaRPr lang="en-GB" dirty="0"/>
          </a:p>
          <a:p>
            <a:pPr marL="64008" indent="0">
              <a:buNone/>
            </a:pPr>
            <a:endParaRPr lang="en-GB" dirty="0"/>
          </a:p>
          <a:p>
            <a:pPr marL="64008" indent="0">
              <a:buNone/>
            </a:pPr>
            <a:endParaRPr lang="en-GB" dirty="0"/>
          </a:p>
          <a:p>
            <a:pPr marL="64008" indent="0">
              <a:buNone/>
            </a:pPr>
            <a:endParaRPr lang="en-GB" dirty="0"/>
          </a:p>
          <a:p>
            <a:pPr marL="64008" indent="0">
              <a:buNone/>
            </a:pPr>
            <a:r>
              <a:rPr lang="en-GB" dirty="0"/>
              <a:t>or put into the letters of the word as visual spelling clues. </a:t>
            </a:r>
          </a:p>
        </p:txBody>
      </p:sp>
      <p:pic>
        <p:nvPicPr>
          <p:cNvPr id="1028" name="Picture 4" descr="Yellow Sun Vector Art, Icons, and Graphics for Free Download">
            <a:extLst>
              <a:ext uri="{FF2B5EF4-FFF2-40B4-BE49-F238E27FC236}">
                <a16:creationId xmlns:a16="http://schemas.microsoft.com/office/drawing/2014/main" id="{9AA1DF76-CEB2-4D7E-9BFD-DAC4F8B40C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1321" y="2924944"/>
            <a:ext cx="1354375" cy="135437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1CEEC365-B97D-44F5-8272-CBB33B4BF246}"/>
              </a:ext>
            </a:extLst>
          </p:cNvPr>
          <p:cNvSpPr/>
          <p:nvPr/>
        </p:nvSpPr>
        <p:spPr>
          <a:xfrm>
            <a:off x="2378288" y="3309790"/>
            <a:ext cx="2226892" cy="769441"/>
          </a:xfrm>
          <a:prstGeom prst="rect">
            <a:avLst/>
          </a:prstGeom>
        </p:spPr>
        <p:txBody>
          <a:bodyPr wrap="none">
            <a:spAutoFit/>
          </a:bodyPr>
          <a:lstStyle/>
          <a:p>
            <a:r>
              <a:rPr lang="en-GB" sz="4400" dirty="0">
                <a:solidFill>
                  <a:srgbClr val="00A8E7"/>
                </a:solidFill>
              </a:rPr>
              <a:t>Sunday</a:t>
            </a:r>
            <a:endParaRPr lang="en-GB" sz="4400" dirty="0"/>
          </a:p>
        </p:txBody>
      </p:sp>
      <p:pic>
        <p:nvPicPr>
          <p:cNvPr id="1032" name="Picture 8" descr="look clipart - Clip Art Library">
            <a:extLst>
              <a:ext uri="{FF2B5EF4-FFF2-40B4-BE49-F238E27FC236}">
                <a16:creationId xmlns:a16="http://schemas.microsoft.com/office/drawing/2014/main" id="{7E43A0EC-9510-4981-A97E-5CDC6039A4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7835" y="5153487"/>
            <a:ext cx="3286125" cy="1390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24390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BF734A-5B4D-4A08-93AB-2ACB66872BBC}"/>
              </a:ext>
            </a:extLst>
          </p:cNvPr>
          <p:cNvSpPr>
            <a:spLocks noGrp="1"/>
          </p:cNvSpPr>
          <p:nvPr>
            <p:ph type="title"/>
          </p:nvPr>
        </p:nvSpPr>
        <p:spPr/>
        <p:txBody>
          <a:bodyPr/>
          <a:lstStyle/>
          <a:p>
            <a:pPr algn="ctr"/>
            <a:r>
              <a:rPr lang="en-GB" dirty="0"/>
              <a:t>Say the word in a different way. </a:t>
            </a:r>
          </a:p>
        </p:txBody>
      </p:sp>
      <p:sp>
        <p:nvSpPr>
          <p:cNvPr id="3" name="Content Placeholder 2">
            <a:extLst>
              <a:ext uri="{FF2B5EF4-FFF2-40B4-BE49-F238E27FC236}">
                <a16:creationId xmlns:a16="http://schemas.microsoft.com/office/drawing/2014/main" id="{F89033DB-ABDC-4F36-B5CB-594D0D82F190}"/>
              </a:ext>
            </a:extLst>
          </p:cNvPr>
          <p:cNvSpPr>
            <a:spLocks noGrp="1"/>
          </p:cNvSpPr>
          <p:nvPr>
            <p:ph idx="1"/>
          </p:nvPr>
        </p:nvSpPr>
        <p:spPr/>
        <p:txBody>
          <a:bodyPr/>
          <a:lstStyle/>
          <a:p>
            <a:pPr marL="64008" indent="0">
              <a:buNone/>
            </a:pPr>
            <a:r>
              <a:rPr lang="en-GB" dirty="0"/>
              <a:t>Say each part of the word in a different way to help to remember the spelling e.g. </a:t>
            </a:r>
          </a:p>
          <a:p>
            <a:pPr marL="64008" indent="0">
              <a:buNone/>
            </a:pPr>
            <a:endParaRPr lang="en-GB" sz="4000" dirty="0">
              <a:latin typeface="Segoe Script" panose="030B0504020000000003" pitchFamily="66" charset="0"/>
            </a:endParaRPr>
          </a:p>
          <a:p>
            <a:pPr marL="64008" indent="0">
              <a:buNone/>
            </a:pPr>
            <a:r>
              <a:rPr lang="en-GB" sz="4000" dirty="0">
                <a:latin typeface="Segoe Script" panose="030B0504020000000003" pitchFamily="66" charset="0"/>
              </a:rPr>
              <a:t>        ‘Wed…</a:t>
            </a:r>
            <a:r>
              <a:rPr lang="en-GB" sz="4000" dirty="0" err="1">
                <a:latin typeface="Segoe Script" panose="030B0504020000000003" pitchFamily="66" charset="0"/>
              </a:rPr>
              <a:t>nes</a:t>
            </a:r>
            <a:r>
              <a:rPr lang="en-GB" sz="4000" dirty="0">
                <a:latin typeface="Segoe Script" panose="030B0504020000000003" pitchFamily="66" charset="0"/>
              </a:rPr>
              <a:t>…day’</a:t>
            </a:r>
          </a:p>
          <a:p>
            <a:pPr marL="64008" indent="0">
              <a:buNone/>
            </a:pPr>
            <a:endParaRPr lang="en-GB" sz="4000" dirty="0">
              <a:latin typeface="Segoe Script" panose="030B0504020000000003" pitchFamily="66" charset="0"/>
            </a:endParaRPr>
          </a:p>
          <a:p>
            <a:pPr marL="64008" indent="0">
              <a:buNone/>
            </a:pPr>
            <a:r>
              <a:rPr lang="en-GB" sz="4000" dirty="0">
                <a:latin typeface="Segoe Script" panose="030B0504020000000003" pitchFamily="66" charset="0"/>
              </a:rPr>
              <a:t>           ‘Fri…ends’</a:t>
            </a:r>
          </a:p>
        </p:txBody>
      </p:sp>
    </p:spTree>
    <p:extLst>
      <p:ext uri="{BB962C8B-B14F-4D97-AF65-F5344CB8AC3E}">
        <p14:creationId xmlns:p14="http://schemas.microsoft.com/office/powerpoint/2010/main" val="29884781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E14A1-70D6-4877-AC09-6DEB1E6635F5}"/>
              </a:ext>
            </a:extLst>
          </p:cNvPr>
          <p:cNvSpPr>
            <a:spLocks noGrp="1"/>
          </p:cNvSpPr>
          <p:nvPr>
            <p:ph type="title"/>
          </p:nvPr>
        </p:nvSpPr>
        <p:spPr/>
        <p:txBody>
          <a:bodyPr/>
          <a:lstStyle/>
          <a:p>
            <a:r>
              <a:rPr lang="en-GB" dirty="0"/>
              <a:t>Does it look right? </a:t>
            </a:r>
          </a:p>
        </p:txBody>
      </p:sp>
      <p:sp>
        <p:nvSpPr>
          <p:cNvPr id="3" name="Content Placeholder 2">
            <a:extLst>
              <a:ext uri="{FF2B5EF4-FFF2-40B4-BE49-F238E27FC236}">
                <a16:creationId xmlns:a16="http://schemas.microsoft.com/office/drawing/2014/main" id="{ACED545F-45BC-426D-BC3E-00BE1D36BDFF}"/>
              </a:ext>
            </a:extLst>
          </p:cNvPr>
          <p:cNvSpPr>
            <a:spLocks noGrp="1"/>
          </p:cNvSpPr>
          <p:nvPr>
            <p:ph idx="1"/>
          </p:nvPr>
        </p:nvSpPr>
        <p:spPr/>
        <p:txBody>
          <a:bodyPr/>
          <a:lstStyle/>
          <a:p>
            <a:pPr marL="64008" indent="0">
              <a:buNone/>
            </a:pPr>
            <a:r>
              <a:rPr lang="en-GB" dirty="0"/>
              <a:t>Encourage children to try. Then ask, ‘Does it look right?’. </a:t>
            </a:r>
          </a:p>
          <a:p>
            <a:pPr marL="64008" indent="0">
              <a:buNone/>
            </a:pPr>
            <a:r>
              <a:rPr lang="en-GB" dirty="0"/>
              <a:t>Tick the letters that are right. For example: </a:t>
            </a:r>
          </a:p>
          <a:p>
            <a:pPr marL="64008" indent="0">
              <a:buNone/>
            </a:pPr>
            <a:r>
              <a:rPr lang="en-GB" sz="3200" dirty="0">
                <a:sym typeface="Wingdings 2" panose="05020102010507070707" pitchFamily="18" charset="2"/>
              </a:rPr>
              <a:t>           </a:t>
            </a:r>
            <a:endParaRPr lang="en-GB" dirty="0"/>
          </a:p>
          <a:p>
            <a:pPr marL="64008" indent="0">
              <a:buNone/>
            </a:pPr>
            <a:r>
              <a:rPr lang="en-GB" sz="5400" dirty="0" err="1"/>
              <a:t>makeing</a:t>
            </a:r>
            <a:endParaRPr lang="en-GB" sz="5400" dirty="0">
              <a:sym typeface="Wingdings 2" panose="05020102010507070707" pitchFamily="18" charset="2"/>
            </a:endParaRPr>
          </a:p>
          <a:p>
            <a:pPr marL="64008" indent="0">
              <a:buNone/>
            </a:pPr>
            <a:r>
              <a:rPr lang="en-GB" sz="5400" dirty="0"/>
              <a:t>making</a:t>
            </a:r>
          </a:p>
        </p:txBody>
      </p:sp>
      <p:sp>
        <p:nvSpPr>
          <p:cNvPr id="4" name="Rectangle: Rounded Corners 3">
            <a:extLst>
              <a:ext uri="{FF2B5EF4-FFF2-40B4-BE49-F238E27FC236}">
                <a16:creationId xmlns:a16="http://schemas.microsoft.com/office/drawing/2014/main" id="{AB7EDECA-741D-4667-830F-2D315842EF6E}"/>
              </a:ext>
            </a:extLst>
          </p:cNvPr>
          <p:cNvSpPr/>
          <p:nvPr/>
        </p:nvSpPr>
        <p:spPr>
          <a:xfrm>
            <a:off x="5796136" y="4005064"/>
            <a:ext cx="2520280" cy="244974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praise children for getting ‘</a:t>
            </a:r>
            <a:r>
              <a:rPr lang="en-GB" dirty="0" err="1"/>
              <a:t>mak</a:t>
            </a:r>
            <a:r>
              <a:rPr lang="en-GB" dirty="0"/>
              <a:t>’ and ‘</a:t>
            </a:r>
            <a:r>
              <a:rPr lang="en-GB" dirty="0" err="1"/>
              <a:t>ing</a:t>
            </a:r>
            <a:r>
              <a:rPr lang="en-GB" dirty="0"/>
              <a:t>’ and explain that we don’t need the ‘e’. </a:t>
            </a:r>
          </a:p>
        </p:txBody>
      </p:sp>
    </p:spTree>
    <p:extLst>
      <p:ext uri="{BB962C8B-B14F-4D97-AF65-F5344CB8AC3E}">
        <p14:creationId xmlns:p14="http://schemas.microsoft.com/office/powerpoint/2010/main" val="252996321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98B626-9090-46BC-AD7C-8B8E8AA02DB9}"/>
              </a:ext>
            </a:extLst>
          </p:cNvPr>
          <p:cNvSpPr>
            <a:spLocks noGrp="1"/>
          </p:cNvSpPr>
          <p:nvPr>
            <p:ph type="title"/>
          </p:nvPr>
        </p:nvSpPr>
        <p:spPr/>
        <p:txBody>
          <a:bodyPr/>
          <a:lstStyle/>
          <a:p>
            <a:r>
              <a:rPr lang="en-GB" dirty="0"/>
              <a:t>Find the root words to help learn spellings</a:t>
            </a:r>
          </a:p>
        </p:txBody>
      </p:sp>
      <p:sp>
        <p:nvSpPr>
          <p:cNvPr id="3" name="Content Placeholder 2">
            <a:extLst>
              <a:ext uri="{FF2B5EF4-FFF2-40B4-BE49-F238E27FC236}">
                <a16:creationId xmlns:a16="http://schemas.microsoft.com/office/drawing/2014/main" id="{D8A3AA4D-5BEA-48B6-B33D-CDA0F3F15AAC}"/>
              </a:ext>
            </a:extLst>
          </p:cNvPr>
          <p:cNvSpPr>
            <a:spLocks noGrp="1"/>
          </p:cNvSpPr>
          <p:nvPr>
            <p:ph idx="1"/>
          </p:nvPr>
        </p:nvSpPr>
        <p:spPr/>
        <p:txBody>
          <a:bodyPr>
            <a:normAutofit/>
          </a:bodyPr>
          <a:lstStyle/>
          <a:p>
            <a:pPr marL="64008" indent="0">
              <a:buNone/>
            </a:pPr>
            <a:r>
              <a:rPr lang="en-GB" sz="6000" dirty="0"/>
              <a:t>smiling = smile + </a:t>
            </a:r>
            <a:r>
              <a:rPr lang="en-GB" sz="6000" dirty="0" err="1"/>
              <a:t>ing</a:t>
            </a:r>
            <a:r>
              <a:rPr lang="en-GB" sz="6000" dirty="0"/>
              <a:t> </a:t>
            </a:r>
          </a:p>
          <a:p>
            <a:pPr marL="64008" indent="0">
              <a:buNone/>
            </a:pPr>
            <a:r>
              <a:rPr lang="en-GB" sz="4000" b="1" dirty="0">
                <a:solidFill>
                  <a:srgbClr val="996600"/>
                </a:solidFill>
              </a:rPr>
              <a:t>                     (root word)</a:t>
            </a:r>
          </a:p>
          <a:p>
            <a:pPr marL="64008" indent="0">
              <a:buNone/>
            </a:pPr>
            <a:r>
              <a:rPr lang="en-GB" sz="6000" dirty="0"/>
              <a:t>untidy = un + tidy</a:t>
            </a:r>
          </a:p>
          <a:p>
            <a:pPr marL="64008" indent="0">
              <a:buNone/>
            </a:pPr>
            <a:r>
              <a:rPr lang="en-GB" sz="4000" dirty="0"/>
              <a:t>                              </a:t>
            </a:r>
            <a:r>
              <a:rPr lang="en-GB" sz="4000" b="1" dirty="0">
                <a:solidFill>
                  <a:srgbClr val="996600"/>
                </a:solidFill>
              </a:rPr>
              <a:t>(root word)</a:t>
            </a:r>
          </a:p>
          <a:p>
            <a:pPr marL="64008" indent="0">
              <a:buNone/>
            </a:pPr>
            <a:endParaRPr lang="en-GB" sz="6000" dirty="0"/>
          </a:p>
        </p:txBody>
      </p:sp>
      <p:sp>
        <p:nvSpPr>
          <p:cNvPr id="4" name="Rounded Rectangle 3"/>
          <p:cNvSpPr/>
          <p:nvPr/>
        </p:nvSpPr>
        <p:spPr>
          <a:xfrm>
            <a:off x="395536" y="4797152"/>
            <a:ext cx="4248472" cy="194421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A basic word to which affixes (prefixes and suffixes) are added is called a root word because it forms the basis of a new word. The root word is also a word in its own right. For example, the word lovely consists of the word love and the suffix -</a:t>
            </a:r>
            <a:r>
              <a:rPr lang="en-GB" sz="1600" dirty="0" err="1"/>
              <a:t>ly</a:t>
            </a:r>
            <a:r>
              <a:rPr lang="en-GB" sz="1600" dirty="0"/>
              <a:t>.</a:t>
            </a:r>
          </a:p>
        </p:txBody>
      </p:sp>
    </p:spTree>
    <p:extLst>
      <p:ext uri="{BB962C8B-B14F-4D97-AF65-F5344CB8AC3E}">
        <p14:creationId xmlns:p14="http://schemas.microsoft.com/office/powerpoint/2010/main" val="15573197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624A5-95E6-4668-B9FB-1EBBBBC7D628}"/>
              </a:ext>
            </a:extLst>
          </p:cNvPr>
          <p:cNvSpPr>
            <a:spLocks noGrp="1"/>
          </p:cNvSpPr>
          <p:nvPr>
            <p:ph type="title"/>
          </p:nvPr>
        </p:nvSpPr>
        <p:spPr/>
        <p:txBody>
          <a:bodyPr/>
          <a:lstStyle/>
          <a:p>
            <a:pPr algn="ctr"/>
            <a:r>
              <a:rPr lang="en-GB" dirty="0"/>
              <a:t>Join the dots</a:t>
            </a:r>
          </a:p>
        </p:txBody>
      </p:sp>
      <p:sp>
        <p:nvSpPr>
          <p:cNvPr id="3" name="Content Placeholder 2">
            <a:extLst>
              <a:ext uri="{FF2B5EF4-FFF2-40B4-BE49-F238E27FC236}">
                <a16:creationId xmlns:a16="http://schemas.microsoft.com/office/drawing/2014/main" id="{EEFA536B-DF46-4C87-A055-4B9690D07421}"/>
              </a:ext>
            </a:extLst>
          </p:cNvPr>
          <p:cNvSpPr>
            <a:spLocks noGrp="1"/>
          </p:cNvSpPr>
          <p:nvPr>
            <p:ph idx="1"/>
          </p:nvPr>
        </p:nvSpPr>
        <p:spPr/>
        <p:txBody>
          <a:bodyPr/>
          <a:lstStyle/>
          <a:p>
            <a:pPr marL="64008" indent="0">
              <a:buNone/>
            </a:pPr>
            <a:r>
              <a:rPr lang="en-GB" dirty="0"/>
              <a:t>Write each of your words using dots. Then, join the dots with a coloured pencil to make your word.</a:t>
            </a:r>
          </a:p>
          <a:p>
            <a:pPr marL="64008" indent="0">
              <a:buNone/>
            </a:pPr>
            <a:endParaRPr lang="en-GB" dirty="0"/>
          </a:p>
          <a:p>
            <a:pPr marL="64008" indent="0">
              <a:buNone/>
            </a:pPr>
            <a:endParaRPr lang="en-GB" dirty="0"/>
          </a:p>
        </p:txBody>
      </p:sp>
      <p:pic>
        <p:nvPicPr>
          <p:cNvPr id="4" name="Picture 3">
            <a:extLst>
              <a:ext uri="{FF2B5EF4-FFF2-40B4-BE49-F238E27FC236}">
                <a16:creationId xmlns:a16="http://schemas.microsoft.com/office/drawing/2014/main" id="{66EDAC77-5432-4548-AEE7-011AB53BB8CF}"/>
              </a:ext>
            </a:extLst>
          </p:cNvPr>
          <p:cNvPicPr>
            <a:picLocks noChangeAspect="1"/>
          </p:cNvPicPr>
          <p:nvPr/>
        </p:nvPicPr>
        <p:blipFill>
          <a:blip r:embed="rId2"/>
          <a:stretch>
            <a:fillRect/>
          </a:stretch>
        </p:blipFill>
        <p:spPr>
          <a:xfrm>
            <a:off x="457200" y="4216433"/>
            <a:ext cx="8362950" cy="2238375"/>
          </a:xfrm>
          <a:prstGeom prst="rect">
            <a:avLst/>
          </a:prstGeom>
        </p:spPr>
      </p:pic>
    </p:spTree>
    <p:extLst>
      <p:ext uri="{BB962C8B-B14F-4D97-AF65-F5344CB8AC3E}">
        <p14:creationId xmlns:p14="http://schemas.microsoft.com/office/powerpoint/2010/main" val="220485033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868DA-B490-423D-8EDA-E34A730CBB4C}"/>
              </a:ext>
            </a:extLst>
          </p:cNvPr>
          <p:cNvSpPr>
            <a:spLocks noGrp="1"/>
          </p:cNvSpPr>
          <p:nvPr>
            <p:ph type="title"/>
          </p:nvPr>
        </p:nvSpPr>
        <p:spPr/>
        <p:txBody>
          <a:bodyPr/>
          <a:lstStyle/>
          <a:p>
            <a:r>
              <a:rPr lang="en-GB" dirty="0"/>
              <a:t>Missing letters </a:t>
            </a:r>
          </a:p>
        </p:txBody>
      </p:sp>
      <p:sp>
        <p:nvSpPr>
          <p:cNvPr id="3" name="Content Placeholder 2">
            <a:extLst>
              <a:ext uri="{FF2B5EF4-FFF2-40B4-BE49-F238E27FC236}">
                <a16:creationId xmlns:a16="http://schemas.microsoft.com/office/drawing/2014/main" id="{11CA3D3E-43A4-4779-8E93-D862F9989A03}"/>
              </a:ext>
            </a:extLst>
          </p:cNvPr>
          <p:cNvSpPr>
            <a:spLocks noGrp="1"/>
          </p:cNvSpPr>
          <p:nvPr>
            <p:ph idx="1"/>
          </p:nvPr>
        </p:nvSpPr>
        <p:spPr/>
        <p:txBody>
          <a:bodyPr/>
          <a:lstStyle/>
          <a:p>
            <a:pPr marL="64008" indent="0">
              <a:buNone/>
            </a:pPr>
            <a:r>
              <a:rPr lang="en-GB" dirty="0"/>
              <a:t>Write a word several times, each time missing one more letter to fill in. Fold the page to hide the word above, but you can peep of you get stuck! </a:t>
            </a:r>
            <a:r>
              <a:rPr lang="en-GB" dirty="0" err="1"/>
              <a:t>e.g</a:t>
            </a:r>
            <a:r>
              <a:rPr lang="en-GB" dirty="0"/>
              <a:t> home </a:t>
            </a:r>
          </a:p>
          <a:p>
            <a:pPr marL="64008" indent="0">
              <a:buNone/>
            </a:pPr>
            <a:r>
              <a:rPr lang="en-GB" dirty="0"/>
              <a:t>_</a:t>
            </a:r>
            <a:r>
              <a:rPr lang="en-GB" dirty="0" err="1"/>
              <a:t>ome</a:t>
            </a:r>
            <a:r>
              <a:rPr lang="en-GB" dirty="0"/>
              <a:t> </a:t>
            </a:r>
          </a:p>
          <a:p>
            <a:pPr marL="64008" indent="0">
              <a:buNone/>
            </a:pPr>
            <a:r>
              <a:rPr lang="en-GB" dirty="0"/>
              <a:t>_ _ me </a:t>
            </a:r>
          </a:p>
          <a:p>
            <a:pPr marL="64008" indent="0">
              <a:buNone/>
            </a:pPr>
            <a:r>
              <a:rPr lang="en-GB" dirty="0"/>
              <a:t>_ _ _ e </a:t>
            </a:r>
          </a:p>
          <a:p>
            <a:pPr marL="64008" indent="0">
              <a:buNone/>
            </a:pPr>
            <a:r>
              <a:rPr lang="en-GB" dirty="0"/>
              <a:t>_ _ _ _</a:t>
            </a:r>
          </a:p>
        </p:txBody>
      </p:sp>
    </p:spTree>
    <p:extLst>
      <p:ext uri="{BB962C8B-B14F-4D97-AF65-F5344CB8AC3E}">
        <p14:creationId xmlns:p14="http://schemas.microsoft.com/office/powerpoint/2010/main" val="30305115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78E8A1-233E-4E42-9344-F057BAEB4E85}"/>
              </a:ext>
            </a:extLst>
          </p:cNvPr>
          <p:cNvSpPr>
            <a:spLocks noGrp="1"/>
          </p:cNvSpPr>
          <p:nvPr>
            <p:ph type="title"/>
          </p:nvPr>
        </p:nvSpPr>
        <p:spPr/>
        <p:txBody>
          <a:bodyPr/>
          <a:lstStyle/>
          <a:p>
            <a:r>
              <a:rPr lang="en-GB" dirty="0"/>
              <a:t>ABC order</a:t>
            </a:r>
          </a:p>
        </p:txBody>
      </p:sp>
      <p:sp>
        <p:nvSpPr>
          <p:cNvPr id="3" name="Content Placeholder 2">
            <a:extLst>
              <a:ext uri="{FF2B5EF4-FFF2-40B4-BE49-F238E27FC236}">
                <a16:creationId xmlns:a16="http://schemas.microsoft.com/office/drawing/2014/main" id="{54E406C0-4C34-47ED-9897-B9BC0736CC65}"/>
              </a:ext>
            </a:extLst>
          </p:cNvPr>
          <p:cNvSpPr>
            <a:spLocks noGrp="1"/>
          </p:cNvSpPr>
          <p:nvPr>
            <p:ph idx="1"/>
          </p:nvPr>
        </p:nvSpPr>
        <p:spPr>
          <a:xfrm>
            <a:off x="457200" y="1882808"/>
            <a:ext cx="8229600" cy="4714544"/>
          </a:xfrm>
        </p:spPr>
        <p:txBody>
          <a:bodyPr>
            <a:normAutofit fontScale="77500" lnSpcReduction="20000"/>
          </a:bodyPr>
          <a:lstStyle/>
          <a:p>
            <a:pPr marL="64008" indent="0">
              <a:buNone/>
            </a:pPr>
            <a:r>
              <a:rPr lang="en-GB" dirty="0"/>
              <a:t>Write your words out in alphabetical order. </a:t>
            </a:r>
          </a:p>
          <a:p>
            <a:pPr marL="64008" indent="0">
              <a:buNone/>
            </a:pPr>
            <a:endParaRPr lang="en-GB" dirty="0"/>
          </a:p>
          <a:p>
            <a:pPr marL="64008" indent="0">
              <a:buNone/>
            </a:pPr>
            <a:r>
              <a:rPr lang="en-GB" dirty="0"/>
              <a:t>apple				</a:t>
            </a:r>
          </a:p>
          <a:p>
            <a:pPr marL="64008" indent="0">
              <a:buNone/>
            </a:pPr>
            <a:r>
              <a:rPr lang="en-GB" dirty="0"/>
              <a:t>banana </a:t>
            </a:r>
          </a:p>
          <a:p>
            <a:pPr marL="64008" indent="0">
              <a:buNone/>
            </a:pPr>
            <a:r>
              <a:rPr lang="en-GB" dirty="0"/>
              <a:t>carrot </a:t>
            </a:r>
          </a:p>
          <a:p>
            <a:pPr marL="64008" indent="0">
              <a:buNone/>
            </a:pPr>
            <a:endParaRPr lang="en-GB" dirty="0"/>
          </a:p>
          <a:p>
            <a:pPr marL="64008" indent="0">
              <a:buNone/>
            </a:pPr>
            <a:r>
              <a:rPr lang="en-GB" dirty="0"/>
              <a:t>appreciate </a:t>
            </a:r>
          </a:p>
          <a:p>
            <a:pPr marL="64008" indent="0">
              <a:buNone/>
            </a:pPr>
            <a:r>
              <a:rPr lang="en-GB" dirty="0"/>
              <a:t>conscience</a:t>
            </a:r>
          </a:p>
          <a:p>
            <a:pPr marL="64008" indent="0">
              <a:buNone/>
            </a:pPr>
            <a:r>
              <a:rPr lang="en-GB" dirty="0"/>
              <a:t>delegate</a:t>
            </a:r>
          </a:p>
          <a:p>
            <a:pPr marL="64008" indent="0">
              <a:buNone/>
            </a:pPr>
            <a:endParaRPr lang="en-GB" dirty="0"/>
          </a:p>
          <a:p>
            <a:pPr marL="64008" indent="0">
              <a:buNone/>
            </a:pPr>
            <a:r>
              <a:rPr lang="en-GB" dirty="0"/>
              <a:t>decide </a:t>
            </a:r>
          </a:p>
          <a:p>
            <a:pPr marL="64008" indent="0">
              <a:buNone/>
            </a:pPr>
            <a:r>
              <a:rPr lang="en-GB" dirty="0"/>
              <a:t>honest </a:t>
            </a:r>
          </a:p>
          <a:p>
            <a:pPr marL="64008" indent="0">
              <a:buNone/>
            </a:pPr>
            <a:r>
              <a:rPr lang="en-GB" dirty="0"/>
              <a:t>sincere</a:t>
            </a:r>
          </a:p>
        </p:txBody>
      </p:sp>
    </p:spTree>
    <p:extLst>
      <p:ext uri="{BB962C8B-B14F-4D97-AF65-F5344CB8AC3E}">
        <p14:creationId xmlns:p14="http://schemas.microsoft.com/office/powerpoint/2010/main" val="21383558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5A867-9A28-42BA-8BE5-8E955BE29CD5}"/>
              </a:ext>
            </a:extLst>
          </p:cNvPr>
          <p:cNvSpPr>
            <a:spLocks noGrp="1"/>
          </p:cNvSpPr>
          <p:nvPr>
            <p:ph type="title"/>
          </p:nvPr>
        </p:nvSpPr>
        <p:spPr>
          <a:xfrm>
            <a:off x="474146" y="260648"/>
            <a:ext cx="8229600" cy="1399032"/>
          </a:xfrm>
        </p:spPr>
        <p:txBody>
          <a:bodyPr>
            <a:normAutofit/>
          </a:bodyPr>
          <a:lstStyle/>
          <a:p>
            <a:r>
              <a:rPr lang="en-GB" dirty="0"/>
              <a:t>Backwards Words</a:t>
            </a:r>
          </a:p>
        </p:txBody>
      </p:sp>
      <p:sp>
        <p:nvSpPr>
          <p:cNvPr id="3" name="Content Placeholder 2">
            <a:extLst>
              <a:ext uri="{FF2B5EF4-FFF2-40B4-BE49-F238E27FC236}">
                <a16:creationId xmlns:a16="http://schemas.microsoft.com/office/drawing/2014/main" id="{82D9C444-A0B6-432B-864A-E915F58A71F6}"/>
              </a:ext>
            </a:extLst>
          </p:cNvPr>
          <p:cNvSpPr>
            <a:spLocks noGrp="1"/>
          </p:cNvSpPr>
          <p:nvPr>
            <p:ph idx="1"/>
          </p:nvPr>
        </p:nvSpPr>
        <p:spPr/>
        <p:txBody>
          <a:bodyPr/>
          <a:lstStyle/>
          <a:p>
            <a:pPr marL="64008" indent="0">
              <a:buNone/>
            </a:pPr>
            <a:r>
              <a:rPr lang="en-GB" dirty="0"/>
              <a:t>Write your words out forwards then backwards.</a:t>
            </a:r>
          </a:p>
          <a:p>
            <a:pPr marL="64008" indent="0">
              <a:buNone/>
            </a:pPr>
            <a:endParaRPr lang="en-GB" dirty="0"/>
          </a:p>
          <a:p>
            <a:pPr marL="64008" indent="0">
              <a:buNone/>
            </a:pPr>
            <a:endParaRPr lang="en-GB" dirty="0"/>
          </a:p>
        </p:txBody>
      </p:sp>
      <p:pic>
        <p:nvPicPr>
          <p:cNvPr id="4" name="Picture 3">
            <a:extLst>
              <a:ext uri="{FF2B5EF4-FFF2-40B4-BE49-F238E27FC236}">
                <a16:creationId xmlns:a16="http://schemas.microsoft.com/office/drawing/2014/main" id="{FC777591-F1E8-4581-AD5F-FED2CF13F45E}"/>
              </a:ext>
            </a:extLst>
          </p:cNvPr>
          <p:cNvPicPr>
            <a:picLocks noChangeAspect="1"/>
          </p:cNvPicPr>
          <p:nvPr/>
        </p:nvPicPr>
        <p:blipFill>
          <a:blip r:embed="rId2"/>
          <a:stretch>
            <a:fillRect/>
          </a:stretch>
        </p:blipFill>
        <p:spPr>
          <a:xfrm>
            <a:off x="647700" y="3645024"/>
            <a:ext cx="8039100" cy="2562225"/>
          </a:xfrm>
          <a:prstGeom prst="rect">
            <a:avLst/>
          </a:prstGeom>
        </p:spPr>
      </p:pic>
    </p:spTree>
    <p:extLst>
      <p:ext uri="{BB962C8B-B14F-4D97-AF65-F5344CB8AC3E}">
        <p14:creationId xmlns:p14="http://schemas.microsoft.com/office/powerpoint/2010/main" val="130009584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08EFB2-C1EB-4FBD-8DF9-3A0F0DC70A4F}"/>
              </a:ext>
            </a:extLst>
          </p:cNvPr>
          <p:cNvSpPr>
            <a:spLocks noGrp="1"/>
          </p:cNvSpPr>
          <p:nvPr>
            <p:ph type="title"/>
          </p:nvPr>
        </p:nvSpPr>
        <p:spPr/>
        <p:txBody>
          <a:bodyPr/>
          <a:lstStyle/>
          <a:p>
            <a:r>
              <a:rPr lang="en-GB" dirty="0"/>
              <a:t>Across and down</a:t>
            </a:r>
          </a:p>
        </p:txBody>
      </p:sp>
      <p:sp>
        <p:nvSpPr>
          <p:cNvPr id="3" name="Content Placeholder 2">
            <a:extLst>
              <a:ext uri="{FF2B5EF4-FFF2-40B4-BE49-F238E27FC236}">
                <a16:creationId xmlns:a16="http://schemas.microsoft.com/office/drawing/2014/main" id="{A84AD327-788F-4161-8024-1FFFA0AA838D}"/>
              </a:ext>
            </a:extLst>
          </p:cNvPr>
          <p:cNvSpPr>
            <a:spLocks noGrp="1"/>
          </p:cNvSpPr>
          <p:nvPr>
            <p:ph idx="1"/>
          </p:nvPr>
        </p:nvSpPr>
        <p:spPr/>
        <p:txBody>
          <a:bodyPr/>
          <a:lstStyle/>
          <a:p>
            <a:pPr marL="64008" indent="0">
              <a:buNone/>
            </a:pPr>
            <a:r>
              <a:rPr lang="en-GB" dirty="0"/>
              <a:t>Write your words across and down, sharing the same first letter.</a:t>
            </a:r>
          </a:p>
          <a:p>
            <a:pPr marL="64008" indent="0">
              <a:buNone/>
            </a:pPr>
            <a:endParaRPr lang="en-GB" dirty="0"/>
          </a:p>
          <a:p>
            <a:pPr marL="64008" indent="0">
              <a:buNone/>
            </a:pPr>
            <a:endParaRPr lang="en-GB" dirty="0"/>
          </a:p>
        </p:txBody>
      </p:sp>
      <p:pic>
        <p:nvPicPr>
          <p:cNvPr id="4" name="Picture 3">
            <a:extLst>
              <a:ext uri="{FF2B5EF4-FFF2-40B4-BE49-F238E27FC236}">
                <a16:creationId xmlns:a16="http://schemas.microsoft.com/office/drawing/2014/main" id="{26D6A3AD-A890-4DCF-9B22-DE5929E1616E}"/>
              </a:ext>
            </a:extLst>
          </p:cNvPr>
          <p:cNvPicPr>
            <a:picLocks noChangeAspect="1"/>
          </p:cNvPicPr>
          <p:nvPr/>
        </p:nvPicPr>
        <p:blipFill>
          <a:blip r:embed="rId2"/>
          <a:stretch>
            <a:fillRect/>
          </a:stretch>
        </p:blipFill>
        <p:spPr>
          <a:xfrm>
            <a:off x="5220072" y="2503551"/>
            <a:ext cx="3250937" cy="4154785"/>
          </a:xfrm>
          <a:prstGeom prst="rect">
            <a:avLst/>
          </a:prstGeom>
        </p:spPr>
      </p:pic>
    </p:spTree>
    <p:extLst>
      <p:ext uri="{BB962C8B-B14F-4D97-AF65-F5344CB8AC3E}">
        <p14:creationId xmlns:p14="http://schemas.microsoft.com/office/powerpoint/2010/main" val="20524178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E22F4-E766-4F3B-BAD6-7CE5BEA2C9D4}"/>
              </a:ext>
            </a:extLst>
          </p:cNvPr>
          <p:cNvSpPr>
            <a:spLocks noGrp="1"/>
          </p:cNvSpPr>
          <p:nvPr>
            <p:ph type="title"/>
          </p:nvPr>
        </p:nvSpPr>
        <p:spPr/>
        <p:txBody>
          <a:bodyPr vert="horz" lIns="91440" tIns="45720" rIns="91440" bIns="45720" anchor="ctr">
            <a:normAutofit/>
          </a:bodyPr>
          <a:lstStyle/>
          <a:p>
            <a:pPr marL="484505"/>
            <a:r>
              <a:rPr lang="en-GB"/>
              <a:t>Spelling flowers or hands</a:t>
            </a:r>
            <a:endParaRPr lang="en-US"/>
          </a:p>
        </p:txBody>
      </p:sp>
      <p:sp>
        <p:nvSpPr>
          <p:cNvPr id="3" name="Content Placeholder 2">
            <a:extLst>
              <a:ext uri="{FF2B5EF4-FFF2-40B4-BE49-F238E27FC236}">
                <a16:creationId xmlns:a16="http://schemas.microsoft.com/office/drawing/2014/main" id="{EFBDCEDC-83F7-4086-BB66-0110C9B0A0D5}"/>
              </a:ext>
            </a:extLst>
          </p:cNvPr>
          <p:cNvSpPr>
            <a:spLocks noGrp="1"/>
          </p:cNvSpPr>
          <p:nvPr>
            <p:ph idx="1"/>
          </p:nvPr>
        </p:nvSpPr>
        <p:spPr/>
        <p:txBody>
          <a:bodyPr/>
          <a:lstStyle/>
          <a:p>
            <a:pPr marL="64008" indent="0">
              <a:buNone/>
            </a:pPr>
            <a:r>
              <a:rPr lang="en-GB" dirty="0"/>
              <a:t>Draw a big flower. Write each of your spelling words on one of the petals!</a:t>
            </a:r>
          </a:p>
        </p:txBody>
      </p:sp>
      <p:pic>
        <p:nvPicPr>
          <p:cNvPr id="4" name="Picture 3">
            <a:extLst>
              <a:ext uri="{FF2B5EF4-FFF2-40B4-BE49-F238E27FC236}">
                <a16:creationId xmlns:a16="http://schemas.microsoft.com/office/drawing/2014/main" id="{7306C701-1964-4767-8B73-37E96EEFECD5}"/>
              </a:ext>
            </a:extLst>
          </p:cNvPr>
          <p:cNvPicPr>
            <a:picLocks noChangeAspect="1"/>
          </p:cNvPicPr>
          <p:nvPr/>
        </p:nvPicPr>
        <p:blipFill rotWithShape="1">
          <a:blip r:embed="rId2"/>
          <a:srcRect l="8195" t="3189"/>
          <a:stretch/>
        </p:blipFill>
        <p:spPr>
          <a:xfrm>
            <a:off x="3707904" y="2870337"/>
            <a:ext cx="3555159" cy="3720169"/>
          </a:xfrm>
          <a:prstGeom prst="rect">
            <a:avLst/>
          </a:prstGeom>
        </p:spPr>
      </p:pic>
      <p:pic>
        <p:nvPicPr>
          <p:cNvPr id="5" name="Picture 5" descr="A picture containing text, graffiti&#10;&#10;Description automatically generated">
            <a:extLst>
              <a:ext uri="{FF2B5EF4-FFF2-40B4-BE49-F238E27FC236}">
                <a16:creationId xmlns:a16="http://schemas.microsoft.com/office/drawing/2014/main" id="{A81D0A31-F5BD-2EE7-FCF5-9A1585FEB75D}"/>
              </a:ext>
            </a:extLst>
          </p:cNvPr>
          <p:cNvPicPr>
            <a:picLocks noChangeAspect="1"/>
          </p:cNvPicPr>
          <p:nvPr/>
        </p:nvPicPr>
        <p:blipFill>
          <a:blip r:embed="rId3"/>
          <a:stretch>
            <a:fillRect/>
          </a:stretch>
        </p:blipFill>
        <p:spPr>
          <a:xfrm>
            <a:off x="459954" y="4677966"/>
            <a:ext cx="2743200" cy="1826187"/>
          </a:xfrm>
          <a:prstGeom prst="rect">
            <a:avLst/>
          </a:prstGeom>
        </p:spPr>
      </p:pic>
    </p:spTree>
    <p:extLst>
      <p:ext uri="{BB962C8B-B14F-4D97-AF65-F5344CB8AC3E}">
        <p14:creationId xmlns:p14="http://schemas.microsoft.com/office/powerpoint/2010/main" val="143520605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BCAC0B-A618-4467-8619-625B565D6B21}"/>
              </a:ext>
            </a:extLst>
          </p:cNvPr>
          <p:cNvSpPr>
            <a:spLocks noGrp="1"/>
          </p:cNvSpPr>
          <p:nvPr>
            <p:ph type="title"/>
          </p:nvPr>
        </p:nvSpPr>
        <p:spPr/>
        <p:txBody>
          <a:bodyPr/>
          <a:lstStyle/>
          <a:p>
            <a:r>
              <a:rPr lang="en-GB" dirty="0"/>
              <a:t>Tell a Story</a:t>
            </a:r>
          </a:p>
        </p:txBody>
      </p:sp>
      <p:sp>
        <p:nvSpPr>
          <p:cNvPr id="3" name="Content Placeholder 2">
            <a:extLst>
              <a:ext uri="{FF2B5EF4-FFF2-40B4-BE49-F238E27FC236}">
                <a16:creationId xmlns:a16="http://schemas.microsoft.com/office/drawing/2014/main" id="{5055B1AC-4691-449B-8F26-A5BFC0E181DF}"/>
              </a:ext>
            </a:extLst>
          </p:cNvPr>
          <p:cNvSpPr>
            <a:spLocks noGrp="1"/>
          </p:cNvSpPr>
          <p:nvPr>
            <p:ph idx="1"/>
          </p:nvPr>
        </p:nvSpPr>
        <p:spPr/>
        <p:txBody>
          <a:bodyPr/>
          <a:lstStyle/>
          <a:p>
            <a:pPr marL="64008" indent="0">
              <a:buNone/>
            </a:pPr>
            <a:r>
              <a:rPr lang="en-GB" dirty="0"/>
              <a:t>Use all of your spelling words in a short story that makes sense! Underline your words with a ruler.</a:t>
            </a:r>
          </a:p>
        </p:txBody>
      </p:sp>
      <p:pic>
        <p:nvPicPr>
          <p:cNvPr id="4" name="Picture 3">
            <a:extLst>
              <a:ext uri="{FF2B5EF4-FFF2-40B4-BE49-F238E27FC236}">
                <a16:creationId xmlns:a16="http://schemas.microsoft.com/office/drawing/2014/main" id="{DA440A37-5BB6-4D2D-BC6F-ABFFE54EAD1E}"/>
              </a:ext>
            </a:extLst>
          </p:cNvPr>
          <p:cNvPicPr>
            <a:picLocks noChangeAspect="1"/>
          </p:cNvPicPr>
          <p:nvPr/>
        </p:nvPicPr>
        <p:blipFill>
          <a:blip r:embed="rId2"/>
          <a:stretch>
            <a:fillRect/>
          </a:stretch>
        </p:blipFill>
        <p:spPr>
          <a:xfrm>
            <a:off x="1115616" y="4168808"/>
            <a:ext cx="7092280" cy="1993571"/>
          </a:xfrm>
          <a:prstGeom prst="rect">
            <a:avLst/>
          </a:prstGeom>
        </p:spPr>
      </p:pic>
    </p:spTree>
    <p:extLst>
      <p:ext uri="{BB962C8B-B14F-4D97-AF65-F5344CB8AC3E}">
        <p14:creationId xmlns:p14="http://schemas.microsoft.com/office/powerpoint/2010/main" val="70816149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B6623B-A428-EC1D-C5AC-641DA83E7E4B}"/>
              </a:ext>
            </a:extLst>
          </p:cNvPr>
          <p:cNvSpPr>
            <a:spLocks noGrp="1"/>
          </p:cNvSpPr>
          <p:nvPr>
            <p:ph type="title"/>
          </p:nvPr>
        </p:nvSpPr>
        <p:spPr/>
        <p:txBody>
          <a:bodyPr vert="horz" lIns="91440" tIns="45720" rIns="91440" bIns="45720" anchor="ctr">
            <a:normAutofit/>
          </a:bodyPr>
          <a:lstStyle/>
          <a:p>
            <a:pPr marL="484505"/>
            <a:r>
              <a:rPr lang="en-GB" dirty="0">
                <a:ln w="6350">
                  <a:solidFill>
                    <a:srgbClr val="FF388C">
                      <a:shade val="43000"/>
                    </a:srgbClr>
                  </a:solidFill>
                </a:ln>
              </a:rPr>
              <a:t>A wonderful resource at your fingertips! </a:t>
            </a:r>
          </a:p>
        </p:txBody>
      </p:sp>
      <p:pic>
        <p:nvPicPr>
          <p:cNvPr id="4" name="Picture 4" descr="A picture containing graphical user interface&#10;&#10;Description automatically generated">
            <a:extLst>
              <a:ext uri="{FF2B5EF4-FFF2-40B4-BE49-F238E27FC236}">
                <a16:creationId xmlns:a16="http://schemas.microsoft.com/office/drawing/2014/main" id="{724C214C-66F4-F7DC-D692-980BE91122A5}"/>
              </a:ext>
            </a:extLst>
          </p:cNvPr>
          <p:cNvPicPr>
            <a:picLocks noGrp="1" noChangeAspect="1"/>
          </p:cNvPicPr>
          <p:nvPr>
            <p:ph idx="1"/>
          </p:nvPr>
        </p:nvPicPr>
        <p:blipFill>
          <a:blip r:embed="rId2"/>
          <a:stretch>
            <a:fillRect/>
          </a:stretch>
        </p:blipFill>
        <p:spPr>
          <a:xfrm>
            <a:off x="239618" y="1691103"/>
            <a:ext cx="4773058" cy="2502757"/>
          </a:xfrm>
        </p:spPr>
      </p:pic>
      <p:pic>
        <p:nvPicPr>
          <p:cNvPr id="5" name="Picture 5" descr="A screenshot of a video game&#10;&#10;Description automatically generated">
            <a:extLst>
              <a:ext uri="{FF2B5EF4-FFF2-40B4-BE49-F238E27FC236}">
                <a16:creationId xmlns:a16="http://schemas.microsoft.com/office/drawing/2014/main" id="{3302E8F9-EAAE-958A-A0BB-81C52B878798}"/>
              </a:ext>
            </a:extLst>
          </p:cNvPr>
          <p:cNvPicPr>
            <a:picLocks noChangeAspect="1"/>
          </p:cNvPicPr>
          <p:nvPr/>
        </p:nvPicPr>
        <p:blipFill>
          <a:blip r:embed="rId3"/>
          <a:stretch>
            <a:fillRect/>
          </a:stretch>
        </p:blipFill>
        <p:spPr>
          <a:xfrm>
            <a:off x="3599761" y="3801742"/>
            <a:ext cx="5304621" cy="2972708"/>
          </a:xfrm>
          <a:prstGeom prst="rect">
            <a:avLst/>
          </a:prstGeom>
        </p:spPr>
      </p:pic>
      <p:pic>
        <p:nvPicPr>
          <p:cNvPr id="3" name="Picture 5" descr="A picture containing icon&#10;&#10;Description automatically generated">
            <a:extLst>
              <a:ext uri="{FF2B5EF4-FFF2-40B4-BE49-F238E27FC236}">
                <a16:creationId xmlns:a16="http://schemas.microsoft.com/office/drawing/2014/main" id="{3FB0B990-545D-ADA7-1406-CCB630E1D55E}"/>
              </a:ext>
            </a:extLst>
          </p:cNvPr>
          <p:cNvPicPr>
            <a:picLocks noChangeAspect="1"/>
          </p:cNvPicPr>
          <p:nvPr/>
        </p:nvPicPr>
        <p:blipFill rotWithShape="1">
          <a:blip r:embed="rId4"/>
          <a:srcRect l="29146" t="11414" r="30151" b="10101"/>
          <a:stretch/>
        </p:blipFill>
        <p:spPr>
          <a:xfrm>
            <a:off x="6464147" y="1865982"/>
            <a:ext cx="1116582" cy="1076500"/>
          </a:xfrm>
          <a:prstGeom prst="rect">
            <a:avLst/>
          </a:prstGeom>
        </p:spPr>
      </p:pic>
      <p:sp>
        <p:nvSpPr>
          <p:cNvPr id="6" name="Rectangle 5">
            <a:extLst>
              <a:ext uri="{FF2B5EF4-FFF2-40B4-BE49-F238E27FC236}">
                <a16:creationId xmlns:a16="http://schemas.microsoft.com/office/drawing/2014/main" id="{C7886549-E2FD-44F3-9129-3143807AC632}"/>
              </a:ext>
            </a:extLst>
          </p:cNvPr>
          <p:cNvSpPr/>
          <p:nvPr/>
        </p:nvSpPr>
        <p:spPr>
          <a:xfrm>
            <a:off x="179512" y="5022490"/>
            <a:ext cx="3131840" cy="923330"/>
          </a:xfrm>
          <a:prstGeom prst="rect">
            <a:avLst/>
          </a:prstGeom>
        </p:spPr>
        <p:txBody>
          <a:bodyPr wrap="square">
            <a:spAutoFit/>
          </a:bodyPr>
          <a:lstStyle/>
          <a:p>
            <a:r>
              <a:rPr lang="en-GB" dirty="0">
                <a:hlinkClick r:id="rId5"/>
              </a:rPr>
              <a:t>https://www.edshed.com/en-gb</a:t>
            </a:r>
            <a:endParaRPr lang="en-GB" dirty="0"/>
          </a:p>
          <a:p>
            <a:endParaRPr lang="en-GB" dirty="0"/>
          </a:p>
        </p:txBody>
      </p:sp>
    </p:spTree>
    <p:extLst>
      <p:ext uri="{BB962C8B-B14F-4D97-AF65-F5344CB8AC3E}">
        <p14:creationId xmlns:p14="http://schemas.microsoft.com/office/powerpoint/2010/main" val="54337519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F7640-B6A1-77AB-1E6B-504BC61C427B}"/>
              </a:ext>
            </a:extLst>
          </p:cNvPr>
          <p:cNvSpPr>
            <a:spLocks noGrp="1"/>
          </p:cNvSpPr>
          <p:nvPr>
            <p:ph type="title"/>
          </p:nvPr>
        </p:nvSpPr>
        <p:spPr/>
        <p:txBody>
          <a:bodyPr vert="horz" lIns="91440" tIns="45720" rIns="91440" bIns="45720" anchor="ctr">
            <a:normAutofit/>
          </a:bodyPr>
          <a:lstStyle/>
          <a:p>
            <a:pPr marL="484505" algn="ctr"/>
            <a:r>
              <a:rPr lang="en-GB" dirty="0">
                <a:ln w="6350">
                  <a:solidFill>
                    <a:srgbClr val="FF388C">
                      <a:shade val="43000"/>
                    </a:srgbClr>
                  </a:solidFill>
                </a:ln>
              </a:rPr>
              <a:t>Any questions? </a:t>
            </a:r>
            <a:endParaRPr lang="en-US"/>
          </a:p>
        </p:txBody>
      </p:sp>
      <p:pic>
        <p:nvPicPr>
          <p:cNvPr id="4" name="Picture 4" descr="A picture containing text, person&#10;&#10;Description automatically generated">
            <a:extLst>
              <a:ext uri="{FF2B5EF4-FFF2-40B4-BE49-F238E27FC236}">
                <a16:creationId xmlns:a16="http://schemas.microsoft.com/office/drawing/2014/main" id="{A8149E98-57CF-7527-6C32-2D00FCB98E09}"/>
              </a:ext>
            </a:extLst>
          </p:cNvPr>
          <p:cNvPicPr>
            <a:picLocks noGrp="1" noChangeAspect="1"/>
          </p:cNvPicPr>
          <p:nvPr>
            <p:ph idx="1"/>
          </p:nvPr>
        </p:nvPicPr>
        <p:blipFill>
          <a:blip r:embed="rId2"/>
          <a:stretch>
            <a:fillRect/>
          </a:stretch>
        </p:blipFill>
        <p:spPr>
          <a:xfrm>
            <a:off x="1709737" y="2168558"/>
            <a:ext cx="5724525" cy="4000500"/>
          </a:xfrm>
        </p:spPr>
      </p:pic>
    </p:spTree>
    <p:extLst>
      <p:ext uri="{BB962C8B-B14F-4D97-AF65-F5344CB8AC3E}">
        <p14:creationId xmlns:p14="http://schemas.microsoft.com/office/powerpoint/2010/main" val="236096715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erv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Ver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b36bf379-b364-424b-b18d-ce9acfff0048">
      <Terms xmlns="http://schemas.microsoft.com/office/infopath/2007/PartnerControls"/>
    </lcf76f155ced4ddcb4097134ff3c332f>
    <TaxCatchAll xmlns="a559aba7-db77-42a3-895c-0e9356106079"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FE8E6A082B51641A16C6FB01DC61B0C" ma:contentTypeVersion="17" ma:contentTypeDescription="Create a new document." ma:contentTypeScope="" ma:versionID="6ada2a03b68325f4bcbd17c68a7e4a8a">
  <xsd:schema xmlns:xsd="http://www.w3.org/2001/XMLSchema" xmlns:xs="http://www.w3.org/2001/XMLSchema" xmlns:p="http://schemas.microsoft.com/office/2006/metadata/properties" xmlns:ns2="b36bf379-b364-424b-b18d-ce9acfff0048" xmlns:ns3="a559aba7-db77-42a3-895c-0e9356106079" targetNamespace="http://schemas.microsoft.com/office/2006/metadata/properties" ma:root="true" ma:fieldsID="1f372eaf5a7d98c8ac4c065763d5acc1" ns2:_="" ns3:_="">
    <xsd:import namespace="b36bf379-b364-424b-b18d-ce9acfff0048"/>
    <xsd:import namespace="a559aba7-db77-42a3-895c-0e9356106079"/>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6bf379-b364-424b-b18d-ce9acfff004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16adb097-237f-4461-ab96-a1f947117b51" ma:termSetId="09814cd3-568e-fe90-9814-8d621ff8fb84" ma:anchorId="fba54fb3-c3e1-fe81-a776-ca4b69148c4d" ma:open="true" ma:isKeyword="false">
      <xsd:complexType>
        <xsd:sequence>
          <xsd:element ref="pc:Terms" minOccurs="0" maxOccurs="1"/>
        </xsd:sequence>
      </xsd:complex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Location" ma:index="22" nillable="true" ma:displayName="Location" ma:indexed="true" ma:internalName="MediaServiceLocation" ma:readOnly="true">
      <xsd:simpleType>
        <xsd:restriction base="dms:Text"/>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559aba7-db77-42a3-895c-0e9356106079"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8" nillable="true" ma:displayName="Taxonomy Catch All Column" ma:hidden="true" ma:list="{b60baae1-f667-4242-b605-7b705801adb8}" ma:internalName="TaxCatchAll" ma:showField="CatchAllData" ma:web="a559aba7-db77-42a3-895c-0e935610607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346BD0E-3FF1-4550-AF18-35A195F8430C}">
  <ds:schemaRefs>
    <ds:schemaRef ds:uri="http://www.w3.org/XML/1998/namespace"/>
    <ds:schemaRef ds:uri="http://schemas.microsoft.com/office/2006/documentManagement/types"/>
    <ds:schemaRef ds:uri="a559aba7-db77-42a3-895c-0e9356106079"/>
    <ds:schemaRef ds:uri="http://purl.org/dc/dcmitype/"/>
    <ds:schemaRef ds:uri="http://purl.org/dc/terms/"/>
    <ds:schemaRef ds:uri="http://schemas.microsoft.com/office/infopath/2007/PartnerControls"/>
    <ds:schemaRef ds:uri="http://purl.org/dc/elements/1.1/"/>
    <ds:schemaRef ds:uri="http://schemas.openxmlformats.org/package/2006/metadata/core-properties"/>
    <ds:schemaRef ds:uri="b36bf379-b364-424b-b18d-ce9acfff0048"/>
    <ds:schemaRef ds:uri="http://schemas.microsoft.com/office/2006/metadata/properties"/>
  </ds:schemaRefs>
</ds:datastoreItem>
</file>

<file path=customXml/itemProps2.xml><?xml version="1.0" encoding="utf-8"?>
<ds:datastoreItem xmlns:ds="http://schemas.openxmlformats.org/officeDocument/2006/customXml" ds:itemID="{4D12058D-9089-45BF-AA19-445A722166DF}">
  <ds:schemaRefs>
    <ds:schemaRef ds:uri="http://schemas.microsoft.com/sharepoint/v3/contenttype/forms"/>
  </ds:schemaRefs>
</ds:datastoreItem>
</file>

<file path=customXml/itemProps3.xml><?xml version="1.0" encoding="utf-8"?>
<ds:datastoreItem xmlns:ds="http://schemas.openxmlformats.org/officeDocument/2006/customXml" ds:itemID="{91BA112A-0948-42AA-8D95-37C90A6D8F3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6bf379-b364-424b-b18d-ce9acfff0048"/>
    <ds:schemaRef ds:uri="a559aba7-db77-42a3-895c-0e935610607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Verve</Template>
  <TotalTime>516</TotalTime>
  <Words>1473</Words>
  <Application>Microsoft Office PowerPoint</Application>
  <PresentationFormat>On-screen Show (4:3)</PresentationFormat>
  <Paragraphs>211</Paragraphs>
  <Slides>48</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48</vt:i4>
      </vt:variant>
    </vt:vector>
  </HeadingPairs>
  <TitlesOfParts>
    <vt:vector size="56" baseType="lpstr">
      <vt:lpstr>Calibri</vt:lpstr>
      <vt:lpstr>Century Gothic</vt:lpstr>
      <vt:lpstr>Segoe Script</vt:lpstr>
      <vt:lpstr>Twinkl</vt:lpstr>
      <vt:lpstr>Twinkl   </vt:lpstr>
      <vt:lpstr>Verdana</vt:lpstr>
      <vt:lpstr>Wingdings 2</vt:lpstr>
      <vt:lpstr>Verve</vt:lpstr>
      <vt:lpstr>Spelling Strategies Parent Workshop</vt:lpstr>
      <vt:lpstr>How important is spelling?</vt:lpstr>
      <vt:lpstr>PowerPoint Presentation</vt:lpstr>
      <vt:lpstr>Statutory requirements</vt:lpstr>
      <vt:lpstr>PowerPoint Presentation</vt:lpstr>
      <vt:lpstr>PowerPoint Presentation</vt:lpstr>
      <vt:lpstr>PowerPoint Presentation</vt:lpstr>
      <vt:lpstr>Spelling at Northside</vt:lpstr>
      <vt:lpstr>Knowledge of the spelling system</vt:lpstr>
      <vt:lpstr>Phonics teaching </vt:lpstr>
      <vt:lpstr>Knowledge of the spelling system</vt:lpstr>
      <vt:lpstr>So how can you help your child to learn their spellings?</vt:lpstr>
      <vt:lpstr>S U S</vt:lpstr>
      <vt:lpstr>Write the word…</vt:lpstr>
      <vt:lpstr>Speed writing</vt:lpstr>
      <vt:lpstr>Mnemonics </vt:lpstr>
      <vt:lpstr>For double letters</vt:lpstr>
      <vt:lpstr>Syllables/ Chunks </vt:lpstr>
      <vt:lpstr>Look For Small Words Inside the Word </vt:lpstr>
      <vt:lpstr>Words That Look the Same </vt:lpstr>
      <vt:lpstr>Use of Colour </vt:lpstr>
      <vt:lpstr>Rainbow words</vt:lpstr>
      <vt:lpstr>Shape of Words  Draw the shape of the word. </vt:lpstr>
      <vt:lpstr>Making Words With Letters </vt:lpstr>
      <vt:lpstr>Writing the Word in Fancy Letters </vt:lpstr>
      <vt:lpstr>PowerPoint Presentation</vt:lpstr>
      <vt:lpstr>Using Sticky Notes </vt:lpstr>
      <vt:lpstr>Recording Your Own Voice/Child’s Own Voice </vt:lpstr>
      <vt:lpstr>Three Times</vt:lpstr>
      <vt:lpstr>Pyramid Writing </vt:lpstr>
      <vt:lpstr>Blue Vowels </vt:lpstr>
      <vt:lpstr>Consonant Circles </vt:lpstr>
      <vt:lpstr>Guess the word</vt:lpstr>
      <vt:lpstr>Lucky Dip</vt:lpstr>
      <vt:lpstr>Muddled Letters</vt:lpstr>
      <vt:lpstr>Picture Association</vt:lpstr>
      <vt:lpstr>Say the word in a different way. </vt:lpstr>
      <vt:lpstr>Does it look right? </vt:lpstr>
      <vt:lpstr>Find the root words to help learn spellings</vt:lpstr>
      <vt:lpstr>Join the dots</vt:lpstr>
      <vt:lpstr>Missing letters </vt:lpstr>
      <vt:lpstr>ABC order</vt:lpstr>
      <vt:lpstr>Backwards Words</vt:lpstr>
      <vt:lpstr>Across and down</vt:lpstr>
      <vt:lpstr>Spelling flowers or hands</vt:lpstr>
      <vt:lpstr>Tell a Story</vt:lpstr>
      <vt:lpstr>A wonderful resource at your fingertips! </vt:lpstr>
      <vt:lpstr>Any questions? </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Crouchley</dc:creator>
  <cp:lastModifiedBy>J Greenhill</cp:lastModifiedBy>
  <cp:revision>49</cp:revision>
  <dcterms:created xsi:type="dcterms:W3CDTF">2023-01-04T11:09:57Z</dcterms:created>
  <dcterms:modified xsi:type="dcterms:W3CDTF">2025-01-17T08:18:08Z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0x0101008FE8E6A082B51641A16C6FB01DC61B0C</vt:lpwstr>
  </property>
  <property fmtid="{D5CDD505-2E9C-101B-9397-08002B2CF9AE}" pid="3" name="MediaServiceImageTags">
    <vt:lpwstr/>
  </property>
</Properties>
</file>