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f6e8340a5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f6e8340a5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3f6e8340a56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3f6e8340a56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f6e8340a56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f6e8340a56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f6e8340a56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3f6e8340a56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f6e8340a56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f6e8340a56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f6e8340a56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f6e8340a56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fa55c6e35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3fa55c6e35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fa55c6e35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fa55c6e35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fa55c6e35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fa55c6e35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fa55c6e350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3fa55c6e350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fa55c6e350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fa55c6e350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f6e8340a56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f6e8340a56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f6e8340a56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3f6e8340a56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1842ED">
            <a:alpha val="48430"/>
          </a:srgbClr>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hyperlink" Target="https://www.fsfed.org/page/?title=Queenswell+Schools&amp;pid=20"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 name="Shape 53"/>
        <p:cNvGrpSpPr/>
        <p:nvPr/>
      </p:nvGrpSpPr>
      <p:grpSpPr>
        <a:xfrm>
          <a:off x="0" y="0"/>
          <a:ext cx="0" cy="0"/>
          <a:chOff x="0" y="0"/>
          <a:chExt cx="0" cy="0"/>
        </a:xfrm>
      </p:grpSpPr>
      <p:sp>
        <p:nvSpPr>
          <p:cNvPr id="54" name="Google Shape;54;p13"/>
          <p:cNvSpPr/>
          <p:nvPr/>
        </p:nvSpPr>
        <p:spPr>
          <a:xfrm>
            <a:off x="78300" y="69600"/>
            <a:ext cx="8993400" cy="5013000"/>
          </a:xfrm>
          <a:prstGeom prst="rect">
            <a:avLst/>
          </a:prstGeom>
          <a:noFill/>
          <a:ln cap="flat" cmpd="sng" w="76200">
            <a:solidFill>
              <a:srgbClr val="1842ED"/>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5" name="Google Shape;55;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sz="4500"/>
              <a:t>Welcome to Year 6 - 2026 2027</a:t>
            </a:r>
            <a:endParaRPr sz="4500"/>
          </a:p>
        </p:txBody>
      </p:sp>
      <p:pic>
        <p:nvPicPr>
          <p:cNvPr id="56" name="Google Shape;56;p13" title="queenswell schools.jpeg"/>
          <p:cNvPicPr preferRelativeResize="0"/>
          <p:nvPr/>
        </p:nvPicPr>
        <p:blipFill>
          <a:blip r:embed="rId3">
            <a:alphaModFix/>
          </a:blip>
          <a:stretch>
            <a:fillRect/>
          </a:stretch>
        </p:blipFill>
        <p:spPr>
          <a:xfrm>
            <a:off x="6602825" y="3631388"/>
            <a:ext cx="1881526" cy="933425"/>
          </a:xfrm>
          <a:prstGeom prst="rect">
            <a:avLst/>
          </a:prstGeom>
          <a:noFill/>
          <a:ln>
            <a:noFill/>
          </a:ln>
        </p:spPr>
      </p:pic>
      <p:pic>
        <p:nvPicPr>
          <p:cNvPr id="57" name="Google Shape;57;p13" title="FSF newblue RGB 72ppi.jpg"/>
          <p:cNvPicPr preferRelativeResize="0"/>
          <p:nvPr/>
        </p:nvPicPr>
        <p:blipFill>
          <a:blip r:embed="rId4">
            <a:alphaModFix/>
          </a:blip>
          <a:stretch>
            <a:fillRect/>
          </a:stretch>
        </p:blipFill>
        <p:spPr>
          <a:xfrm>
            <a:off x="699458" y="3542200"/>
            <a:ext cx="1111800" cy="1111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Adults</a:t>
            </a:r>
            <a:r>
              <a:rPr lang="en-GB"/>
              <a:t> in Year 6 </a:t>
            </a:r>
            <a:endParaRPr/>
          </a:p>
        </p:txBody>
      </p:sp>
      <p:sp>
        <p:nvSpPr>
          <p:cNvPr id="63" name="Google Shape;63;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GB" sz="2000">
                <a:solidFill>
                  <a:schemeClr val="dk1"/>
                </a:solidFill>
              </a:rPr>
              <a:t>Mr Holloway</a:t>
            </a:r>
            <a:endParaRPr sz="2000">
              <a:solidFill>
                <a:schemeClr val="dk1"/>
              </a:solidFill>
            </a:endParaRPr>
          </a:p>
          <a:p>
            <a:pPr indent="0" lvl="0" marL="0" rtl="0" algn="l">
              <a:spcBef>
                <a:spcPts val="1200"/>
              </a:spcBef>
              <a:spcAft>
                <a:spcPts val="0"/>
              </a:spcAft>
              <a:buNone/>
            </a:pPr>
            <a:r>
              <a:rPr lang="en-GB" sz="2000">
                <a:solidFill>
                  <a:schemeClr val="dk1"/>
                </a:solidFill>
              </a:rPr>
              <a:t>Miss Oxland</a:t>
            </a:r>
            <a:endParaRPr sz="2000">
              <a:solidFill>
                <a:schemeClr val="dk1"/>
              </a:solidFill>
            </a:endParaRPr>
          </a:p>
          <a:p>
            <a:pPr indent="0" lvl="0" marL="0" rtl="0" algn="l">
              <a:spcBef>
                <a:spcPts val="1200"/>
              </a:spcBef>
              <a:spcAft>
                <a:spcPts val="0"/>
              </a:spcAft>
              <a:buNone/>
            </a:pPr>
            <a:r>
              <a:rPr lang="en-GB" sz="2000">
                <a:solidFill>
                  <a:schemeClr val="dk1"/>
                </a:solidFill>
              </a:rPr>
              <a:t>Ms Christoforou</a:t>
            </a:r>
            <a:endParaRPr sz="2000">
              <a:solidFill>
                <a:schemeClr val="dk1"/>
              </a:solidFill>
            </a:endParaRPr>
          </a:p>
          <a:p>
            <a:pPr indent="0" lvl="0" marL="0" rtl="0" algn="l">
              <a:spcBef>
                <a:spcPts val="1200"/>
              </a:spcBef>
              <a:spcAft>
                <a:spcPts val="0"/>
              </a:spcAft>
              <a:buNone/>
            </a:pPr>
            <a:r>
              <a:rPr lang="en-GB" sz="2000">
                <a:solidFill>
                  <a:schemeClr val="dk1"/>
                </a:solidFill>
              </a:rPr>
              <a:t>Miss Sedaoui</a:t>
            </a:r>
            <a:endParaRPr sz="2000">
              <a:solidFill>
                <a:schemeClr val="dk1"/>
              </a:solidFill>
            </a:endParaRPr>
          </a:p>
          <a:p>
            <a:pPr indent="0" lvl="0" marL="0" rtl="0" algn="l">
              <a:spcBef>
                <a:spcPts val="1200"/>
              </a:spcBef>
              <a:spcAft>
                <a:spcPts val="0"/>
              </a:spcAft>
              <a:buNone/>
            </a:pPr>
            <a:r>
              <a:rPr lang="en-GB" sz="2000">
                <a:solidFill>
                  <a:schemeClr val="dk1"/>
                </a:solidFill>
              </a:rPr>
              <a:t>Miss Yasna</a:t>
            </a:r>
            <a:endParaRPr sz="2000">
              <a:solidFill>
                <a:schemeClr val="dk1"/>
              </a:solidFill>
            </a:endParaRPr>
          </a:p>
          <a:p>
            <a:pPr indent="0" lvl="0" marL="0" rtl="0" algn="l">
              <a:spcBef>
                <a:spcPts val="1200"/>
              </a:spcBef>
              <a:spcAft>
                <a:spcPts val="0"/>
              </a:spcAft>
              <a:buNone/>
            </a:pPr>
            <a:r>
              <a:rPr lang="en-GB" sz="2000">
                <a:solidFill>
                  <a:schemeClr val="dk1"/>
                </a:solidFill>
              </a:rPr>
              <a:t>Mrs Habib</a:t>
            </a:r>
            <a:endParaRPr sz="2000">
              <a:solidFill>
                <a:schemeClr val="dk1"/>
              </a:solidFill>
            </a:endParaRPr>
          </a:p>
          <a:p>
            <a:pPr indent="0" lvl="0" marL="0" rtl="0" algn="l">
              <a:spcBef>
                <a:spcPts val="1200"/>
              </a:spcBef>
              <a:spcAft>
                <a:spcPts val="0"/>
              </a:spcAft>
              <a:buNone/>
            </a:pPr>
            <a:r>
              <a:rPr lang="en-GB" sz="2000">
                <a:solidFill>
                  <a:schemeClr val="dk1"/>
                </a:solidFill>
              </a:rPr>
              <a:t>Mrs Ahmadi</a:t>
            </a:r>
            <a:endParaRPr sz="2000">
              <a:solidFill>
                <a:schemeClr val="dk1"/>
              </a:solidFill>
            </a:endParaRPr>
          </a:p>
          <a:p>
            <a:pPr indent="0" lvl="0" marL="0" rtl="0" algn="l">
              <a:spcBef>
                <a:spcPts val="1200"/>
              </a:spcBef>
              <a:spcAft>
                <a:spcPts val="1200"/>
              </a:spcAft>
              <a:buNone/>
            </a:pPr>
            <a:r>
              <a:t/>
            </a:r>
            <a:endParaRPr sz="20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Punctuality</a:t>
            </a:r>
            <a:endParaRPr/>
          </a:p>
        </p:txBody>
      </p:sp>
      <p:sp>
        <p:nvSpPr>
          <p:cNvPr id="69" name="Google Shape;69;p1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190500" lvl="0" marL="228600" rtl="0" algn="l">
              <a:lnSpc>
                <a:spcPct val="120000"/>
              </a:lnSpc>
              <a:spcBef>
                <a:spcPts val="0"/>
              </a:spcBef>
              <a:spcAft>
                <a:spcPts val="0"/>
              </a:spcAft>
              <a:buClr>
                <a:schemeClr val="dk1"/>
              </a:buClr>
              <a:buSzPts val="2000"/>
              <a:buChar char="•"/>
            </a:pPr>
            <a:r>
              <a:rPr lang="en-GB" sz="2000">
                <a:solidFill>
                  <a:schemeClr val="dk1"/>
                </a:solidFill>
              </a:rPr>
              <a:t>Your child must be in school, on time, every day. </a:t>
            </a:r>
            <a:endParaRPr sz="2000">
              <a:solidFill>
                <a:schemeClr val="dk1"/>
              </a:solidFill>
            </a:endParaRPr>
          </a:p>
          <a:p>
            <a:pPr indent="-190500" lvl="0" marL="228600" rtl="0" algn="l">
              <a:lnSpc>
                <a:spcPct val="120000"/>
              </a:lnSpc>
              <a:spcBef>
                <a:spcPts val="0"/>
              </a:spcBef>
              <a:spcAft>
                <a:spcPts val="0"/>
              </a:spcAft>
              <a:buClr>
                <a:schemeClr val="dk1"/>
              </a:buClr>
              <a:buSzPts val="2000"/>
              <a:buChar char="•"/>
            </a:pPr>
            <a:r>
              <a:rPr lang="en-GB" sz="2000">
                <a:solidFill>
                  <a:schemeClr val="dk1"/>
                </a:solidFill>
              </a:rPr>
              <a:t>Children must be in the playground at </a:t>
            </a:r>
            <a:r>
              <a:rPr b="1" lang="en-GB" sz="2000">
                <a:solidFill>
                  <a:schemeClr val="dk1"/>
                </a:solidFill>
              </a:rPr>
              <a:t>8.42am</a:t>
            </a:r>
            <a:r>
              <a:rPr lang="en-GB" sz="2000">
                <a:solidFill>
                  <a:schemeClr val="dk1"/>
                </a:solidFill>
              </a:rPr>
              <a:t> and we take the register at </a:t>
            </a:r>
            <a:r>
              <a:rPr b="1" lang="en-GB" sz="2000">
                <a:solidFill>
                  <a:schemeClr val="dk1"/>
                </a:solidFill>
              </a:rPr>
              <a:t>8.50am</a:t>
            </a:r>
            <a:r>
              <a:rPr lang="en-GB" sz="2000">
                <a:solidFill>
                  <a:schemeClr val="dk1"/>
                </a:solidFill>
              </a:rPr>
              <a:t> - anyone later than this will be marked as late.</a:t>
            </a:r>
            <a:endParaRPr sz="2000">
              <a:solidFill>
                <a:schemeClr val="dk1"/>
              </a:solidFill>
            </a:endParaRPr>
          </a:p>
          <a:p>
            <a:pPr indent="-190500" lvl="0" marL="228600" rtl="0" algn="l">
              <a:lnSpc>
                <a:spcPct val="120000"/>
              </a:lnSpc>
              <a:spcBef>
                <a:spcPts val="0"/>
              </a:spcBef>
              <a:spcAft>
                <a:spcPts val="0"/>
              </a:spcAft>
              <a:buClr>
                <a:schemeClr val="dk1"/>
              </a:buClr>
              <a:buSzPts val="2000"/>
              <a:buChar char="•"/>
            </a:pPr>
            <a:r>
              <a:rPr lang="en-GB" sz="2000">
                <a:solidFill>
                  <a:schemeClr val="dk1"/>
                </a:solidFill>
              </a:rPr>
              <a:t>Punctuality is a key priority for this year as too many of our children are late on a regular basis, and therefore missing learning. </a:t>
            </a:r>
            <a:endParaRPr sz="2000">
              <a:solidFill>
                <a:schemeClr val="dk1"/>
              </a:solidFill>
            </a:endParaRPr>
          </a:p>
          <a:p>
            <a:pPr indent="-190500" lvl="0" marL="228600" rtl="0" algn="l">
              <a:lnSpc>
                <a:spcPct val="120000"/>
              </a:lnSpc>
              <a:spcBef>
                <a:spcPts val="0"/>
              </a:spcBef>
              <a:spcAft>
                <a:spcPts val="0"/>
              </a:spcAft>
              <a:buClr>
                <a:schemeClr val="dk1"/>
              </a:buClr>
              <a:buSzPts val="2000"/>
              <a:buChar char="•"/>
            </a:pPr>
            <a:r>
              <a:rPr lang="en-GB" sz="2000">
                <a:solidFill>
                  <a:schemeClr val="dk1"/>
                </a:solidFill>
              </a:rPr>
              <a:t>We will be rewarding the most punctual class with a class trip at the end of the year, so support your child and their peers to make this a great year for punctuality! </a:t>
            </a:r>
            <a:endParaRPr sz="20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Expectations</a:t>
            </a:r>
            <a:endParaRPr/>
          </a:p>
        </p:txBody>
      </p:sp>
      <p:sp>
        <p:nvSpPr>
          <p:cNvPr id="75" name="Google Shape;75;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241300" lvl="0" marL="228600" rtl="0" algn="l">
              <a:lnSpc>
                <a:spcPct val="120000"/>
              </a:lnSpc>
              <a:spcBef>
                <a:spcPts val="0"/>
              </a:spcBef>
              <a:spcAft>
                <a:spcPts val="0"/>
              </a:spcAft>
              <a:buClr>
                <a:schemeClr val="dk1"/>
              </a:buClr>
              <a:buSzPts val="2000"/>
              <a:buChar char="•"/>
            </a:pPr>
            <a:r>
              <a:rPr b="1" lang="en-GB" sz="2000">
                <a:solidFill>
                  <a:schemeClr val="dk1"/>
                </a:solidFill>
              </a:rPr>
              <a:t>Attendance</a:t>
            </a:r>
            <a:r>
              <a:rPr lang="en-GB" sz="2000">
                <a:solidFill>
                  <a:schemeClr val="dk1"/>
                </a:solidFill>
              </a:rPr>
              <a:t> – attending school every day is crucial to your child’s progress and learning</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b="1" lang="en-GB" sz="2000">
                <a:solidFill>
                  <a:schemeClr val="dk1"/>
                </a:solidFill>
              </a:rPr>
              <a:t>Punctuality</a:t>
            </a:r>
            <a:r>
              <a:rPr lang="en-GB" sz="2000">
                <a:solidFill>
                  <a:schemeClr val="dk1"/>
                </a:solidFill>
              </a:rPr>
              <a:t> – learning begins at 8.45 am so all children should be in the playground by 8.42 am</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b="1" lang="en-GB" sz="2000">
                <a:solidFill>
                  <a:schemeClr val="dk1"/>
                </a:solidFill>
              </a:rPr>
              <a:t>Behaviour</a:t>
            </a:r>
            <a:r>
              <a:rPr lang="en-GB" sz="2000">
                <a:solidFill>
                  <a:schemeClr val="dk1"/>
                </a:solidFill>
              </a:rPr>
              <a:t> – your children are expected to demonstrate excellent behaviour at all times and act as role models for younger children within the school.  We will be using Class Dojos and Tokens.</a:t>
            </a:r>
            <a:endParaRPr sz="2000">
              <a:solidFill>
                <a:schemeClr val="dk1"/>
              </a:solidFill>
            </a:endParaRPr>
          </a:p>
          <a:p>
            <a:pPr indent="-241300" lvl="0" marL="228600" rtl="0" algn="l">
              <a:spcBef>
                <a:spcPts val="0"/>
              </a:spcBef>
              <a:spcAft>
                <a:spcPts val="0"/>
              </a:spcAft>
              <a:buClr>
                <a:schemeClr val="dk1"/>
              </a:buClr>
              <a:buSzPts val="2000"/>
              <a:buChar char="•"/>
            </a:pPr>
            <a:r>
              <a:rPr b="1" lang="en-GB" sz="2000">
                <a:solidFill>
                  <a:schemeClr val="dk1"/>
                </a:solidFill>
              </a:rPr>
              <a:t>Uniform</a:t>
            </a:r>
            <a:r>
              <a:rPr lang="en-GB" sz="2000">
                <a:solidFill>
                  <a:schemeClr val="dk1"/>
                </a:solidFill>
              </a:rPr>
              <a:t> – the children need to be in full uniform including black shoes or trainers, no jewellery (unless religious) and no nail varnish.</a:t>
            </a:r>
            <a:endParaRPr sz="20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Expectations</a:t>
            </a:r>
            <a:endParaRPr/>
          </a:p>
        </p:txBody>
      </p:sp>
      <p:sp>
        <p:nvSpPr>
          <p:cNvPr id="81" name="Google Shape;81;p17"/>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241300" lvl="0" marL="228600" rtl="0" algn="l">
              <a:lnSpc>
                <a:spcPct val="115000"/>
              </a:lnSpc>
              <a:spcBef>
                <a:spcPts val="0"/>
              </a:spcBef>
              <a:spcAft>
                <a:spcPts val="0"/>
              </a:spcAft>
              <a:buClr>
                <a:schemeClr val="dk1"/>
              </a:buClr>
              <a:buSzPts val="2000"/>
              <a:buChar char="•"/>
            </a:pPr>
            <a:r>
              <a:rPr b="1" lang="en-GB" sz="2000">
                <a:solidFill>
                  <a:schemeClr val="dk1"/>
                </a:solidFill>
              </a:rPr>
              <a:t>Reading </a:t>
            </a:r>
            <a:r>
              <a:rPr lang="en-GB" sz="2000">
                <a:solidFill>
                  <a:schemeClr val="dk1"/>
                </a:solidFill>
              </a:rPr>
              <a:t>– pupils will take home one book at a time from the Library and may choose a Reading Road Map book too. They are expected to read for at least 20 minutes each evening and write a short comment in their reading records every evening. You need to sign their record every evening.</a:t>
            </a:r>
            <a:endParaRPr sz="2000">
              <a:solidFill>
                <a:schemeClr val="dk1"/>
              </a:solidFill>
            </a:endParaRPr>
          </a:p>
          <a:p>
            <a:pPr indent="-241300" lvl="0" marL="228600" rtl="0" algn="l">
              <a:lnSpc>
                <a:spcPct val="115000"/>
              </a:lnSpc>
              <a:spcBef>
                <a:spcPts val="0"/>
              </a:spcBef>
              <a:spcAft>
                <a:spcPts val="0"/>
              </a:spcAft>
              <a:buClr>
                <a:schemeClr val="dk1"/>
              </a:buClr>
              <a:buSzPts val="2000"/>
              <a:buChar char="•"/>
            </a:pPr>
            <a:r>
              <a:rPr b="1" lang="en-GB" sz="2000">
                <a:solidFill>
                  <a:schemeClr val="dk1"/>
                </a:solidFill>
              </a:rPr>
              <a:t>P.E</a:t>
            </a:r>
            <a:r>
              <a:rPr lang="en-GB" sz="2000">
                <a:solidFill>
                  <a:schemeClr val="dk1"/>
                </a:solidFill>
              </a:rPr>
              <a:t> - PE will take place on </a:t>
            </a:r>
            <a:r>
              <a:rPr b="1" lang="en-GB" sz="2000">
                <a:solidFill>
                  <a:schemeClr val="dk1"/>
                </a:solidFill>
              </a:rPr>
              <a:t>Wednesday and Thursday</a:t>
            </a:r>
            <a:r>
              <a:rPr lang="en-GB" sz="2000">
                <a:solidFill>
                  <a:schemeClr val="dk1"/>
                </a:solidFill>
              </a:rPr>
              <a:t>. Children should come to school dressed in their P.E kits. </a:t>
            </a:r>
            <a:endParaRPr sz="2000">
              <a:solidFill>
                <a:schemeClr val="dk1"/>
              </a:solidFill>
            </a:endParaRPr>
          </a:p>
          <a:p>
            <a:pPr indent="-241300" lvl="0" marL="228600" rtl="0" algn="l">
              <a:lnSpc>
                <a:spcPct val="115000"/>
              </a:lnSpc>
              <a:spcBef>
                <a:spcPts val="0"/>
              </a:spcBef>
              <a:spcAft>
                <a:spcPts val="0"/>
              </a:spcAft>
              <a:buClr>
                <a:schemeClr val="dk1"/>
              </a:buClr>
              <a:buSzPts val="2000"/>
              <a:buChar char="•"/>
            </a:pPr>
            <a:r>
              <a:rPr b="1" lang="en-GB" sz="2000">
                <a:solidFill>
                  <a:schemeClr val="dk1"/>
                </a:solidFill>
              </a:rPr>
              <a:t>Water bottles</a:t>
            </a:r>
            <a:r>
              <a:rPr lang="en-GB" sz="2000">
                <a:solidFill>
                  <a:schemeClr val="dk1"/>
                </a:solidFill>
              </a:rPr>
              <a:t> - children should bring in a full water bottle every morning and take it home with them every afternoon. </a:t>
            </a:r>
            <a:endParaRPr b="1" sz="20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Expectations</a:t>
            </a:r>
            <a:endParaRPr/>
          </a:p>
        </p:txBody>
      </p:sp>
      <p:sp>
        <p:nvSpPr>
          <p:cNvPr id="87" name="Google Shape;87;p1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241300" lvl="0" marL="228600" rtl="0" algn="l">
              <a:lnSpc>
                <a:spcPct val="115000"/>
              </a:lnSpc>
              <a:spcBef>
                <a:spcPts val="0"/>
              </a:spcBef>
              <a:spcAft>
                <a:spcPts val="0"/>
              </a:spcAft>
              <a:buClr>
                <a:schemeClr val="dk1"/>
              </a:buClr>
              <a:buSzPts val="2000"/>
              <a:buChar char="•"/>
            </a:pPr>
            <a:r>
              <a:rPr b="1" lang="en-GB" sz="2000">
                <a:solidFill>
                  <a:schemeClr val="dk1"/>
                </a:solidFill>
              </a:rPr>
              <a:t>Year 6 Swimming</a:t>
            </a:r>
            <a:endParaRPr b="1" sz="2000">
              <a:solidFill>
                <a:schemeClr val="dk1"/>
              </a:solidFill>
            </a:endParaRPr>
          </a:p>
          <a:p>
            <a:pPr indent="-241300" lvl="0" marL="228600" rtl="0" algn="l">
              <a:lnSpc>
                <a:spcPct val="115000"/>
              </a:lnSpc>
              <a:spcBef>
                <a:spcPts val="0"/>
              </a:spcBef>
              <a:spcAft>
                <a:spcPts val="0"/>
              </a:spcAft>
              <a:buClr>
                <a:schemeClr val="dk1"/>
              </a:buClr>
              <a:buSzPts val="2000"/>
              <a:buChar char="•"/>
            </a:pPr>
            <a:r>
              <a:rPr lang="en-GB" sz="2000">
                <a:solidFill>
                  <a:schemeClr val="dk1"/>
                </a:solidFill>
              </a:rPr>
              <a:t>Swimming is part of the PE curriculum and will take place on a Thursday afternoon. Children should come to school in their PE kit, bring a swimming bag and appropriate swimming gear.  </a:t>
            </a:r>
            <a:endParaRPr sz="2000">
              <a:solidFill>
                <a:schemeClr val="dk1"/>
              </a:solidFill>
            </a:endParaRPr>
          </a:p>
          <a:p>
            <a:pPr indent="-241300" lvl="0" marL="228600" rtl="0" algn="l">
              <a:lnSpc>
                <a:spcPct val="115000"/>
              </a:lnSpc>
              <a:spcBef>
                <a:spcPts val="0"/>
              </a:spcBef>
              <a:spcAft>
                <a:spcPts val="0"/>
              </a:spcAft>
              <a:buClr>
                <a:schemeClr val="dk1"/>
              </a:buClr>
              <a:buSzPts val="2000"/>
              <a:buChar char="•"/>
            </a:pPr>
            <a:r>
              <a:rPr b="1" lang="en-GB" sz="2000">
                <a:solidFill>
                  <a:schemeClr val="dk1"/>
                </a:solidFill>
              </a:rPr>
              <a:t>Swimming is compulsory and  part of the P.E curriculum.</a:t>
            </a:r>
            <a:endParaRPr b="1" sz="200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Homework</a:t>
            </a:r>
            <a:endParaRPr/>
          </a:p>
        </p:txBody>
      </p:sp>
      <p:sp>
        <p:nvSpPr>
          <p:cNvPr id="93" name="Google Shape;93;p19"/>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lang="en-GB" sz="2000">
                <a:solidFill>
                  <a:schemeClr val="dk1"/>
                </a:solidFill>
              </a:rPr>
              <a:t>The general homework expectations are: </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Daily reading (20-30 minutes every day).</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Complete weekly Spelling homework on Spelling Shed.</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There will  be a spelling test every </a:t>
            </a:r>
            <a:r>
              <a:rPr b="1" lang="en-GB" sz="2000">
                <a:solidFill>
                  <a:schemeClr val="dk1"/>
                </a:solidFill>
              </a:rPr>
              <a:t>Friday morning</a:t>
            </a:r>
            <a:r>
              <a:rPr lang="en-GB" sz="2000">
                <a:solidFill>
                  <a:schemeClr val="dk1"/>
                </a:solidFill>
              </a:rPr>
              <a:t> linked to the weekly spelling theme.</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Use Times Table Rockstars at least once a week.</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There will also be SATs Companion. </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Please ensure that your child brings their Reading Record into school every day, with a comment from the previous evening and your signature. </a:t>
            </a:r>
            <a:endParaRPr sz="20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Homework</a:t>
            </a:r>
            <a:endParaRPr/>
          </a:p>
        </p:txBody>
      </p:sp>
      <p:sp>
        <p:nvSpPr>
          <p:cNvPr id="99" name="Google Shape;99;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00000"/>
              </a:lnSpc>
              <a:spcBef>
                <a:spcPts val="1200"/>
              </a:spcBef>
              <a:spcAft>
                <a:spcPts val="0"/>
              </a:spcAft>
              <a:buClr>
                <a:schemeClr val="dk1"/>
              </a:buClr>
              <a:buSzPts val="1100"/>
              <a:buFont typeface="Arial"/>
              <a:buNone/>
            </a:pPr>
            <a:r>
              <a:rPr lang="en-GB" sz="2000">
                <a:solidFill>
                  <a:schemeClr val="dk1"/>
                </a:solidFill>
              </a:rPr>
              <a:t>SATs Companion is an online learning platform designed specifically to support Year 6 pupils in preparing for the SATs. It includes:</a:t>
            </a:r>
            <a:endParaRPr sz="2000">
              <a:solidFill>
                <a:schemeClr val="dk1"/>
              </a:solidFill>
            </a:endParaRPr>
          </a:p>
          <a:p>
            <a:pPr indent="-355600" lvl="0" marL="457200" rtl="0" algn="l">
              <a:lnSpc>
                <a:spcPct val="100000"/>
              </a:lnSpc>
              <a:spcBef>
                <a:spcPts val="1200"/>
              </a:spcBef>
              <a:spcAft>
                <a:spcPts val="0"/>
              </a:spcAft>
              <a:buClr>
                <a:schemeClr val="dk1"/>
              </a:buClr>
              <a:buSzPts val="2000"/>
              <a:buChar char="●"/>
            </a:pPr>
            <a:r>
              <a:rPr b="1" lang="en-GB" sz="2000">
                <a:solidFill>
                  <a:schemeClr val="dk1"/>
                </a:solidFill>
              </a:rPr>
              <a:t>Personalised homework and practice tasks</a:t>
            </a:r>
            <a:r>
              <a:rPr lang="en-GB" sz="2000">
                <a:solidFill>
                  <a:schemeClr val="dk1"/>
                </a:solidFill>
              </a:rPr>
              <a:t> set by class teachers;</a:t>
            </a:r>
            <a:endParaRPr sz="2000">
              <a:solidFill>
                <a:schemeClr val="dk1"/>
              </a:solidFill>
            </a:endParaRPr>
          </a:p>
          <a:p>
            <a:pPr indent="-355600" lvl="0" marL="457200" rtl="0" algn="l">
              <a:lnSpc>
                <a:spcPct val="100000"/>
              </a:lnSpc>
              <a:spcBef>
                <a:spcPts val="0"/>
              </a:spcBef>
              <a:spcAft>
                <a:spcPts val="0"/>
              </a:spcAft>
              <a:buClr>
                <a:schemeClr val="dk1"/>
              </a:buClr>
              <a:buSzPts val="2000"/>
              <a:buChar char="●"/>
            </a:pPr>
            <a:r>
              <a:rPr b="1" lang="en-GB" sz="2000">
                <a:solidFill>
                  <a:schemeClr val="dk1"/>
                </a:solidFill>
              </a:rPr>
              <a:t>Interactive videos and quizzes</a:t>
            </a:r>
            <a:r>
              <a:rPr lang="en-GB" sz="2000">
                <a:solidFill>
                  <a:schemeClr val="dk1"/>
                </a:solidFill>
              </a:rPr>
              <a:t> to reinforce key skills;</a:t>
            </a:r>
            <a:endParaRPr sz="2000">
              <a:solidFill>
                <a:schemeClr val="dk1"/>
              </a:solidFill>
            </a:endParaRPr>
          </a:p>
          <a:p>
            <a:pPr indent="-355600" lvl="0" marL="457200" rtl="0" algn="l">
              <a:lnSpc>
                <a:spcPct val="100000"/>
              </a:lnSpc>
              <a:spcBef>
                <a:spcPts val="0"/>
              </a:spcBef>
              <a:spcAft>
                <a:spcPts val="0"/>
              </a:spcAft>
              <a:buClr>
                <a:schemeClr val="dk1"/>
              </a:buClr>
              <a:buSzPts val="2000"/>
              <a:buChar char="●"/>
            </a:pPr>
            <a:r>
              <a:rPr b="1" lang="en-GB" sz="2000">
                <a:solidFill>
                  <a:schemeClr val="dk1"/>
                </a:solidFill>
              </a:rPr>
              <a:t>Instant feedback</a:t>
            </a:r>
            <a:r>
              <a:rPr lang="en-GB" sz="2000">
                <a:solidFill>
                  <a:schemeClr val="dk1"/>
                </a:solidFill>
              </a:rPr>
              <a:t> so children can identify and work on areas needing improvement; and</a:t>
            </a:r>
            <a:endParaRPr sz="2000">
              <a:solidFill>
                <a:schemeClr val="dk1"/>
              </a:solidFill>
            </a:endParaRPr>
          </a:p>
          <a:p>
            <a:pPr indent="-355600" lvl="0" marL="457200" rtl="0" algn="l">
              <a:lnSpc>
                <a:spcPct val="100000"/>
              </a:lnSpc>
              <a:spcBef>
                <a:spcPts val="0"/>
              </a:spcBef>
              <a:spcAft>
                <a:spcPts val="0"/>
              </a:spcAft>
              <a:buClr>
                <a:schemeClr val="dk1"/>
              </a:buClr>
              <a:buSzPts val="2000"/>
              <a:buChar char="●"/>
            </a:pPr>
            <a:r>
              <a:rPr b="1" lang="en-GB" sz="2000">
                <a:solidFill>
                  <a:schemeClr val="dk1"/>
                </a:solidFill>
              </a:rPr>
              <a:t>Comprehensive coverage</a:t>
            </a:r>
            <a:r>
              <a:rPr lang="en-GB" sz="2000">
                <a:solidFill>
                  <a:schemeClr val="dk1"/>
                </a:solidFill>
              </a:rPr>
              <a:t> of English, Maths, and SPaG topics.</a:t>
            </a:r>
            <a:endParaRPr sz="2900">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46698"/>
              <a:buFont typeface="Arial"/>
              <a:buNone/>
            </a:pPr>
            <a:r>
              <a:rPr lang="en-GB" sz="2120"/>
              <a:t>Updated Relationships, Sex and Health Education (RSHE) Guidance</a:t>
            </a:r>
            <a:endParaRPr sz="1420"/>
          </a:p>
          <a:p>
            <a:pPr indent="0" lvl="0" marL="0" rtl="0" algn="l">
              <a:spcBef>
                <a:spcPts val="0"/>
              </a:spcBef>
              <a:spcAft>
                <a:spcPts val="0"/>
              </a:spcAft>
              <a:buNone/>
            </a:pPr>
            <a:r>
              <a:t/>
            </a:r>
            <a:endParaRPr/>
          </a:p>
        </p:txBody>
      </p:sp>
      <p:sp>
        <p:nvSpPr>
          <p:cNvPr id="105" name="Google Shape;105;p2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Clr>
                <a:schemeClr val="dk1"/>
              </a:buClr>
              <a:buSzPts val="1100"/>
              <a:buFont typeface="Arial"/>
              <a:buNone/>
            </a:pPr>
            <a:r>
              <a:rPr lang="en-GB" sz="2000">
                <a:solidFill>
                  <a:schemeClr val="dk1"/>
                </a:solidFill>
              </a:rPr>
              <a:t>There have been recent updates from the Department for Education (DfE) regarding Relationships, Sex and Health Education (RSHE).</a:t>
            </a:r>
            <a:endParaRPr sz="2000">
              <a:solidFill>
                <a:schemeClr val="dk1"/>
              </a:solidFill>
            </a:endParaRPr>
          </a:p>
          <a:p>
            <a:pPr indent="0" lvl="0" marL="0" rtl="0" algn="l">
              <a:lnSpc>
                <a:spcPct val="120000"/>
              </a:lnSpc>
              <a:spcBef>
                <a:spcPts val="0"/>
              </a:spcBef>
              <a:spcAft>
                <a:spcPts val="0"/>
              </a:spcAft>
              <a:buClr>
                <a:schemeClr val="dk1"/>
              </a:buClr>
              <a:buSzPts val="1100"/>
              <a:buFont typeface="Arial"/>
              <a:buNone/>
            </a:pPr>
            <a:r>
              <a:rPr lang="en-GB" sz="2000">
                <a:solidFill>
                  <a:schemeClr val="dk1"/>
                </a:solidFill>
              </a:rPr>
              <a:t>We will be following this updated guidance from September 2026. As a result of this update, we are in the process of reviewing and updating our school’s RSHE policy.</a:t>
            </a:r>
            <a:endParaRPr sz="2000">
              <a:solidFill>
                <a:schemeClr val="dk1"/>
              </a:solidFill>
            </a:endParaRPr>
          </a:p>
          <a:p>
            <a:pPr indent="0" lvl="0" marL="0" rtl="0" algn="l">
              <a:lnSpc>
                <a:spcPct val="120000"/>
              </a:lnSpc>
              <a:spcBef>
                <a:spcPts val="0"/>
              </a:spcBef>
              <a:spcAft>
                <a:spcPts val="0"/>
              </a:spcAft>
              <a:buClr>
                <a:schemeClr val="dk1"/>
              </a:buClr>
              <a:buSzPts val="1100"/>
              <a:buFont typeface="Arial"/>
              <a:buNone/>
            </a:pPr>
            <a:r>
              <a:rPr lang="en-GB" sz="2000">
                <a:solidFill>
                  <a:schemeClr val="dk1"/>
                </a:solidFill>
              </a:rPr>
              <a:t>In response to emerging and/or local issues, we may need to introduce additional content into the RSHE curriculum (for example, topics such as the sharing of nude images). In all cases, we will ensure that parents are informed and supported to continue these conversations at home</a:t>
            </a:r>
            <a:endParaRPr sz="2900">
              <a:solidFill>
                <a:schemeClr val="dk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120"/>
              <a:t>Updated Relationships, Sex and Health Education (RSHE) Guidance</a:t>
            </a:r>
            <a:endParaRPr sz="1420"/>
          </a:p>
          <a:p>
            <a:pPr indent="0" lvl="0" marL="0" rtl="0" algn="l">
              <a:spcBef>
                <a:spcPts val="0"/>
              </a:spcBef>
              <a:spcAft>
                <a:spcPts val="0"/>
              </a:spcAft>
              <a:buNone/>
            </a:pPr>
            <a:r>
              <a:t/>
            </a:r>
            <a:endParaRPr/>
          </a:p>
        </p:txBody>
      </p:sp>
      <p:sp>
        <p:nvSpPr>
          <p:cNvPr id="111" name="Google Shape;111;p2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lang="en-GB" sz="2000">
                <a:solidFill>
                  <a:schemeClr val="dk1"/>
                </a:solidFill>
              </a:rPr>
              <a:t>What will be taught in each year group?</a:t>
            </a:r>
            <a:endParaRPr sz="29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sz="1420"/>
          </a:p>
          <a:p>
            <a:pPr indent="0" lvl="0" marL="0" rtl="0" algn="l">
              <a:spcBef>
                <a:spcPts val="0"/>
              </a:spcBef>
              <a:spcAft>
                <a:spcPts val="0"/>
              </a:spcAft>
              <a:buNone/>
            </a:pPr>
            <a:r>
              <a:t/>
            </a:r>
            <a:endParaRPr/>
          </a:p>
        </p:txBody>
      </p:sp>
      <p:sp>
        <p:nvSpPr>
          <p:cNvPr id="117" name="Google Shape;117;p2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t/>
            </a:r>
            <a:endParaRPr sz="2900">
              <a:solidFill>
                <a:schemeClr val="dk1"/>
              </a:solidFill>
            </a:endParaRPr>
          </a:p>
        </p:txBody>
      </p:sp>
      <p:pic>
        <p:nvPicPr>
          <p:cNvPr id="118" name="Google Shape;118;p23"/>
          <p:cNvPicPr preferRelativeResize="0"/>
          <p:nvPr/>
        </p:nvPicPr>
        <p:blipFill>
          <a:blip r:embed="rId3">
            <a:alphaModFix/>
          </a:blip>
          <a:stretch>
            <a:fillRect/>
          </a:stretch>
        </p:blipFill>
        <p:spPr>
          <a:xfrm>
            <a:off x="540180" y="143938"/>
            <a:ext cx="8063624" cy="48556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120"/>
              <a:t>Updated Relationships, Sex and Health Education (RSHE) Guidance</a:t>
            </a:r>
            <a:endParaRPr sz="1420"/>
          </a:p>
          <a:p>
            <a:pPr indent="0" lvl="0" marL="0" rtl="0" algn="l">
              <a:spcBef>
                <a:spcPts val="0"/>
              </a:spcBef>
              <a:spcAft>
                <a:spcPts val="0"/>
              </a:spcAft>
              <a:buNone/>
            </a:pPr>
            <a:r>
              <a:t/>
            </a:r>
            <a:endParaRPr/>
          </a:p>
        </p:txBody>
      </p:sp>
      <p:sp>
        <p:nvSpPr>
          <p:cNvPr id="124" name="Google Shape;124;p2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lang="en-GB" sz="2000">
                <a:solidFill>
                  <a:schemeClr val="dk1"/>
                </a:solidFill>
              </a:rPr>
              <a:t>Copies of the new HEP Framework for RSHE are available for you to look at during this meeting.</a:t>
            </a:r>
            <a:endParaRPr sz="2000">
              <a:solidFill>
                <a:schemeClr val="dk1"/>
              </a:solidFill>
            </a:endParaRPr>
          </a:p>
          <a:p>
            <a:pPr indent="0" lvl="0" marL="0" rtl="0" algn="l">
              <a:lnSpc>
                <a:spcPct val="120000"/>
              </a:lnSpc>
              <a:spcBef>
                <a:spcPts val="0"/>
              </a:spcBef>
              <a:spcAft>
                <a:spcPts val="0"/>
              </a:spcAft>
              <a:buNone/>
            </a:pPr>
            <a:r>
              <a:rPr lang="en-GB" sz="2000">
                <a:solidFill>
                  <a:schemeClr val="dk1"/>
                </a:solidFill>
              </a:rPr>
              <a:t>This is an opportunity for you to  comment on the updated policy and RSHE planning. Let us know if:</a:t>
            </a:r>
            <a:endParaRPr sz="2000">
              <a:solidFill>
                <a:schemeClr val="dk1"/>
              </a:solidFill>
            </a:endParaRPr>
          </a:p>
          <a:p>
            <a:pPr indent="0" lvl="0" marL="0" rtl="0" algn="l">
              <a:lnSpc>
                <a:spcPct val="120000"/>
              </a:lnSpc>
              <a:spcBef>
                <a:spcPts val="0"/>
              </a:spcBef>
              <a:spcAft>
                <a:spcPts val="0"/>
              </a:spcAft>
              <a:buNone/>
            </a:pPr>
            <a:r>
              <a:rPr lang="en-GB" sz="2000">
                <a:solidFill>
                  <a:schemeClr val="dk1"/>
                </a:solidFill>
              </a:rPr>
              <a:t>If your child has particularly enjoyed learning about a topic (PE)</a:t>
            </a:r>
            <a:endParaRPr sz="2000">
              <a:solidFill>
                <a:schemeClr val="dk1"/>
              </a:solidFill>
            </a:endParaRPr>
          </a:p>
          <a:p>
            <a:pPr indent="0" lvl="0" marL="0" rtl="0" algn="l">
              <a:lnSpc>
                <a:spcPct val="120000"/>
              </a:lnSpc>
              <a:spcBef>
                <a:spcPts val="0"/>
              </a:spcBef>
              <a:spcAft>
                <a:spcPts val="0"/>
              </a:spcAft>
              <a:buNone/>
            </a:pPr>
            <a:r>
              <a:rPr lang="en-GB" sz="2000">
                <a:solidFill>
                  <a:schemeClr val="dk1"/>
                </a:solidFill>
              </a:rPr>
              <a:t>If you think an area should be taught (SBT)</a:t>
            </a:r>
            <a:endParaRPr sz="2000">
              <a:solidFill>
                <a:schemeClr val="dk1"/>
              </a:solidFill>
            </a:endParaRPr>
          </a:p>
          <a:p>
            <a:pPr indent="0" lvl="0" marL="0" rtl="0" algn="l">
              <a:lnSpc>
                <a:spcPct val="120000"/>
              </a:lnSpc>
              <a:spcBef>
                <a:spcPts val="0"/>
              </a:spcBef>
              <a:spcAft>
                <a:spcPts val="0"/>
              </a:spcAft>
              <a:buNone/>
            </a:pPr>
            <a:r>
              <a:rPr lang="en-GB" sz="2000">
                <a:solidFill>
                  <a:schemeClr val="dk1"/>
                </a:solidFill>
              </a:rPr>
              <a:t>General Comment on the updated RSHE curriculum (GC)</a:t>
            </a:r>
            <a:endParaRPr sz="2000">
              <a:solidFill>
                <a:schemeClr val="dk1"/>
              </a:solidFill>
            </a:endParaRPr>
          </a:p>
          <a:p>
            <a:pPr indent="0" lvl="0" marL="0" rtl="0" algn="l">
              <a:lnSpc>
                <a:spcPct val="120000"/>
              </a:lnSpc>
              <a:spcBef>
                <a:spcPts val="0"/>
              </a:spcBef>
              <a:spcAft>
                <a:spcPts val="0"/>
              </a:spcAft>
              <a:buNone/>
            </a:pPr>
            <a:r>
              <a:rPr lang="en-GB" sz="2000">
                <a:solidFill>
                  <a:schemeClr val="dk1"/>
                </a:solidFill>
              </a:rPr>
              <a:t>These comments will be collated and will be reflected in the updated RSHE policies and will inform future RSHE planning </a:t>
            </a:r>
            <a:endParaRPr sz="20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Communication</a:t>
            </a:r>
            <a:endParaRPr/>
          </a:p>
        </p:txBody>
      </p:sp>
      <p:sp>
        <p:nvSpPr>
          <p:cNvPr id="130" name="Google Shape;130;p2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241300" lvl="0" marL="228600" rtl="0" algn="l">
              <a:lnSpc>
                <a:spcPct val="120000"/>
              </a:lnSpc>
              <a:spcBef>
                <a:spcPts val="0"/>
              </a:spcBef>
              <a:spcAft>
                <a:spcPts val="0"/>
              </a:spcAft>
              <a:buClr>
                <a:schemeClr val="dk1"/>
              </a:buClr>
              <a:buSzPts val="2000"/>
              <a:buChar char="•"/>
            </a:pPr>
            <a:r>
              <a:rPr lang="en-GB" sz="2000">
                <a:solidFill>
                  <a:schemeClr val="dk1"/>
                </a:solidFill>
              </a:rPr>
              <a:t>There will be two formal meetings a year to speak about your child.</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You will receive a report about your child and their learning at the end of the school year. </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Queenswell Schools produce a weekly newsletter which parents/carers can access via the WhatsApp link or our website.</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If you would like to speak to your child’s class teacher you will need to book an appointment through the office. </a:t>
            </a:r>
            <a:endParaRPr sz="2000">
              <a:solidFill>
                <a:schemeClr val="dk1"/>
              </a:solidFill>
            </a:endParaRPr>
          </a:p>
          <a:p>
            <a:pPr indent="-241300" lvl="0" marL="228600" rtl="0" algn="l">
              <a:lnSpc>
                <a:spcPct val="120000"/>
              </a:lnSpc>
              <a:spcBef>
                <a:spcPts val="0"/>
              </a:spcBef>
              <a:spcAft>
                <a:spcPts val="0"/>
              </a:spcAft>
              <a:buClr>
                <a:schemeClr val="dk1"/>
              </a:buClr>
              <a:buSzPts val="2000"/>
              <a:buChar char="•"/>
            </a:pPr>
            <a:r>
              <a:rPr lang="en-GB" sz="2000">
                <a:solidFill>
                  <a:schemeClr val="dk1"/>
                </a:solidFill>
              </a:rPr>
              <a:t>The school’s website has all this information and much more.</a:t>
            </a:r>
            <a:endParaRPr sz="2000">
              <a:solidFill>
                <a:schemeClr val="dk1"/>
              </a:solidFill>
            </a:endParaRPr>
          </a:p>
          <a:p>
            <a:pPr indent="0" lvl="0" marL="0" rtl="0" algn="l">
              <a:lnSpc>
                <a:spcPct val="120000"/>
              </a:lnSpc>
              <a:spcBef>
                <a:spcPts val="0"/>
              </a:spcBef>
              <a:spcAft>
                <a:spcPts val="0"/>
              </a:spcAft>
              <a:buNone/>
            </a:pPr>
            <a:r>
              <a:rPr lang="en-GB" sz="2000" u="sng">
                <a:solidFill>
                  <a:srgbClr val="0000FF"/>
                </a:solidFill>
                <a:hlinkClick r:id="rId3">
                  <a:extLst>
                    <a:ext uri="{A12FA001-AC4F-418D-AE19-62706E023703}">
                      <ahyp:hlinkClr val="tx"/>
                    </a:ext>
                  </a:extLst>
                </a:hlinkClick>
              </a:rPr>
              <a:t>https://www.fsfed.org/page/?title=Queenswell+Schools&amp;pid=20</a:t>
            </a:r>
            <a:endParaRPr sz="2000">
              <a:solidFill>
                <a:srgbClr val="0000FF"/>
              </a:solidFill>
            </a:endParaRPr>
          </a:p>
          <a:p>
            <a:pPr indent="0" lvl="0" marL="0" rtl="0" algn="l">
              <a:lnSpc>
                <a:spcPct val="120000"/>
              </a:lnSpc>
              <a:spcBef>
                <a:spcPts val="0"/>
              </a:spcBef>
              <a:spcAft>
                <a:spcPts val="0"/>
              </a:spcAft>
              <a:buNone/>
            </a:pPr>
            <a:r>
              <a:t/>
            </a:r>
            <a:endParaRPr sz="2000">
              <a:solidFill>
                <a:schemeClr val="dk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Term Dates 2026 2027</a:t>
            </a:r>
            <a:endParaRPr/>
          </a:p>
        </p:txBody>
      </p:sp>
      <p:sp>
        <p:nvSpPr>
          <p:cNvPr id="136" name="Google Shape;136;p26"/>
          <p:cNvSpPr txBox="1"/>
          <p:nvPr>
            <p:ph idx="1" type="body"/>
          </p:nvPr>
        </p:nvSpPr>
        <p:spPr>
          <a:xfrm>
            <a:off x="311700" y="1152475"/>
            <a:ext cx="5708100" cy="34164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b="1" lang="en-GB" sz="1400">
                <a:solidFill>
                  <a:schemeClr val="dk1"/>
                </a:solidFill>
              </a:rPr>
              <a:t>Autumn Term 2026</a:t>
            </a:r>
            <a:endParaRPr b="1" sz="1400">
              <a:solidFill>
                <a:schemeClr val="dk1"/>
              </a:solidFill>
            </a:endParaRPr>
          </a:p>
          <a:p>
            <a:pPr indent="0" lvl="0" marL="0" rtl="0" algn="l">
              <a:lnSpc>
                <a:spcPct val="120000"/>
              </a:lnSpc>
              <a:spcBef>
                <a:spcPts val="0"/>
              </a:spcBef>
              <a:spcAft>
                <a:spcPts val="0"/>
              </a:spcAft>
              <a:buNone/>
            </a:pPr>
            <a:r>
              <a:rPr b="1" lang="en-GB" sz="1400">
                <a:solidFill>
                  <a:schemeClr val="dk1"/>
                </a:solidFill>
              </a:rPr>
              <a:t>First Half</a:t>
            </a:r>
            <a:r>
              <a:rPr lang="en-GB" sz="1400">
                <a:solidFill>
                  <a:schemeClr val="dk1"/>
                </a:solidFill>
              </a:rPr>
              <a:t> Wednesday 2nd September – Thursday 22nd October</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Half Term</a:t>
            </a:r>
            <a:r>
              <a:rPr lang="en-GB" sz="1400">
                <a:solidFill>
                  <a:schemeClr val="dk1"/>
                </a:solidFill>
              </a:rPr>
              <a:t> Monday 26th October – Friday 30th October</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Second Half</a:t>
            </a:r>
            <a:r>
              <a:rPr lang="en-GB" sz="1400">
                <a:solidFill>
                  <a:schemeClr val="dk1"/>
                </a:solidFill>
              </a:rPr>
              <a:t> Monday 2nd November – Friday 18th December</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Spring Term 2027</a:t>
            </a:r>
            <a:endParaRPr b="1" sz="1400">
              <a:solidFill>
                <a:schemeClr val="dk1"/>
              </a:solidFill>
            </a:endParaRPr>
          </a:p>
          <a:p>
            <a:pPr indent="0" lvl="0" marL="0" rtl="0" algn="l">
              <a:lnSpc>
                <a:spcPct val="120000"/>
              </a:lnSpc>
              <a:spcBef>
                <a:spcPts val="0"/>
              </a:spcBef>
              <a:spcAft>
                <a:spcPts val="0"/>
              </a:spcAft>
              <a:buNone/>
            </a:pPr>
            <a:r>
              <a:rPr b="1" lang="en-GB" sz="1400">
                <a:solidFill>
                  <a:schemeClr val="dk1"/>
                </a:solidFill>
              </a:rPr>
              <a:t>First Half</a:t>
            </a:r>
            <a:r>
              <a:rPr lang="en-GB" sz="1400">
                <a:solidFill>
                  <a:schemeClr val="dk1"/>
                </a:solidFill>
              </a:rPr>
              <a:t> Wednesday 6th January – Friday 12th February</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Half Term</a:t>
            </a:r>
            <a:r>
              <a:rPr lang="en-GB" sz="1400">
                <a:solidFill>
                  <a:schemeClr val="dk1"/>
                </a:solidFill>
              </a:rPr>
              <a:t> Monday 15th February – Friday 19th February</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Second Half</a:t>
            </a:r>
            <a:r>
              <a:rPr lang="en-GB" sz="1400">
                <a:solidFill>
                  <a:schemeClr val="dk1"/>
                </a:solidFill>
              </a:rPr>
              <a:t> Monday 22nd February – Thursday 25th March</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Summer Term 2027</a:t>
            </a:r>
            <a:endParaRPr b="1" sz="1400">
              <a:solidFill>
                <a:schemeClr val="dk1"/>
              </a:solidFill>
            </a:endParaRPr>
          </a:p>
          <a:p>
            <a:pPr indent="0" lvl="0" marL="0" rtl="0" algn="l">
              <a:lnSpc>
                <a:spcPct val="120000"/>
              </a:lnSpc>
              <a:spcBef>
                <a:spcPts val="0"/>
              </a:spcBef>
              <a:spcAft>
                <a:spcPts val="0"/>
              </a:spcAft>
              <a:buNone/>
            </a:pPr>
            <a:r>
              <a:rPr b="1" lang="en-GB" sz="1400">
                <a:solidFill>
                  <a:schemeClr val="dk1"/>
                </a:solidFill>
              </a:rPr>
              <a:t>First Half</a:t>
            </a:r>
            <a:r>
              <a:rPr lang="en-GB" sz="1400">
                <a:solidFill>
                  <a:schemeClr val="dk1"/>
                </a:solidFill>
              </a:rPr>
              <a:t> Monday 12th April – Thursday 27th May</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May Bank Holiday</a:t>
            </a:r>
            <a:r>
              <a:rPr lang="en-GB" sz="1400">
                <a:solidFill>
                  <a:schemeClr val="dk1"/>
                </a:solidFill>
              </a:rPr>
              <a:t> School Closed Monday 3rd May</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Half Term</a:t>
            </a:r>
            <a:r>
              <a:rPr lang="en-GB" sz="1400">
                <a:solidFill>
                  <a:schemeClr val="dk1"/>
                </a:solidFill>
              </a:rPr>
              <a:t> Monday 31st May – Friday 4th June</a:t>
            </a:r>
            <a:endParaRPr sz="1400">
              <a:solidFill>
                <a:schemeClr val="dk1"/>
              </a:solidFill>
            </a:endParaRPr>
          </a:p>
          <a:p>
            <a:pPr indent="0" lvl="0" marL="0" rtl="0" algn="l">
              <a:lnSpc>
                <a:spcPct val="120000"/>
              </a:lnSpc>
              <a:spcBef>
                <a:spcPts val="0"/>
              </a:spcBef>
              <a:spcAft>
                <a:spcPts val="0"/>
              </a:spcAft>
              <a:buNone/>
            </a:pPr>
            <a:r>
              <a:rPr b="1" lang="en-GB" sz="1400">
                <a:solidFill>
                  <a:schemeClr val="dk1"/>
                </a:solidFill>
              </a:rPr>
              <a:t>Second Half</a:t>
            </a:r>
            <a:r>
              <a:rPr lang="en-GB" sz="1400">
                <a:solidFill>
                  <a:schemeClr val="dk1"/>
                </a:solidFill>
              </a:rPr>
              <a:t> Tuesday 8th June – Thursday 22nd July</a:t>
            </a:r>
            <a:endParaRPr sz="1400">
              <a:solidFill>
                <a:schemeClr val="dk1"/>
              </a:solidFill>
            </a:endParaRPr>
          </a:p>
        </p:txBody>
      </p:sp>
      <p:sp>
        <p:nvSpPr>
          <p:cNvPr id="137" name="Google Shape;137;p26"/>
          <p:cNvSpPr txBox="1"/>
          <p:nvPr>
            <p:ph idx="1" type="body"/>
          </p:nvPr>
        </p:nvSpPr>
        <p:spPr>
          <a:xfrm>
            <a:off x="5939578" y="1169775"/>
            <a:ext cx="3075000" cy="3416400"/>
          </a:xfrm>
          <a:prstGeom prst="rect">
            <a:avLst/>
          </a:prstGeom>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rPr b="1" lang="en-GB" sz="1400">
                <a:solidFill>
                  <a:schemeClr val="dk1"/>
                </a:solidFill>
              </a:rPr>
              <a:t>INSET Days</a:t>
            </a:r>
            <a:endParaRPr b="1" sz="1400">
              <a:solidFill>
                <a:schemeClr val="dk1"/>
              </a:solidFill>
            </a:endParaRPr>
          </a:p>
          <a:p>
            <a:pPr indent="0" lvl="0" marL="0" rtl="0" algn="l">
              <a:lnSpc>
                <a:spcPct val="120000"/>
              </a:lnSpc>
              <a:spcBef>
                <a:spcPts val="0"/>
              </a:spcBef>
              <a:spcAft>
                <a:spcPts val="0"/>
              </a:spcAft>
              <a:buNone/>
            </a:pPr>
            <a:r>
              <a:rPr b="1" lang="en-GB" sz="1400">
                <a:solidFill>
                  <a:schemeClr val="dk1"/>
                </a:solidFill>
              </a:rPr>
              <a:t>School is closed to pupils on these days</a:t>
            </a:r>
            <a:endParaRPr b="1" sz="1400">
              <a:solidFill>
                <a:schemeClr val="dk1"/>
              </a:solidFill>
            </a:endParaRPr>
          </a:p>
          <a:p>
            <a:pPr indent="0" lvl="0" marL="0" rtl="0" algn="l">
              <a:lnSpc>
                <a:spcPct val="120000"/>
              </a:lnSpc>
              <a:spcBef>
                <a:spcPts val="0"/>
              </a:spcBef>
              <a:spcAft>
                <a:spcPts val="0"/>
              </a:spcAft>
              <a:buNone/>
            </a:pPr>
            <a:r>
              <a:t/>
            </a:r>
            <a:endParaRPr sz="800">
              <a:solidFill>
                <a:schemeClr val="dk1"/>
              </a:solidFill>
            </a:endParaRPr>
          </a:p>
          <a:p>
            <a:pPr indent="0" lvl="0" marL="0" rtl="0" algn="l">
              <a:lnSpc>
                <a:spcPct val="120000"/>
              </a:lnSpc>
              <a:spcBef>
                <a:spcPts val="0"/>
              </a:spcBef>
              <a:spcAft>
                <a:spcPts val="0"/>
              </a:spcAft>
              <a:buNone/>
            </a:pPr>
            <a:r>
              <a:rPr lang="en-GB" sz="1400">
                <a:solidFill>
                  <a:schemeClr val="dk1"/>
                </a:solidFill>
              </a:rPr>
              <a:t>Tuesday 1st September 2026</a:t>
            </a:r>
            <a:endParaRPr sz="1400">
              <a:solidFill>
                <a:schemeClr val="dk1"/>
              </a:solidFill>
            </a:endParaRPr>
          </a:p>
          <a:p>
            <a:pPr indent="0" lvl="0" marL="0" rtl="0" algn="l">
              <a:lnSpc>
                <a:spcPct val="120000"/>
              </a:lnSpc>
              <a:spcBef>
                <a:spcPts val="0"/>
              </a:spcBef>
              <a:spcAft>
                <a:spcPts val="0"/>
              </a:spcAft>
              <a:buNone/>
            </a:pPr>
            <a:r>
              <a:rPr lang="en-GB" sz="1400">
                <a:solidFill>
                  <a:schemeClr val="dk1"/>
                </a:solidFill>
              </a:rPr>
              <a:t>Friday 23rd October 2026</a:t>
            </a:r>
            <a:endParaRPr sz="1400">
              <a:solidFill>
                <a:schemeClr val="dk1"/>
              </a:solidFill>
            </a:endParaRPr>
          </a:p>
          <a:p>
            <a:pPr indent="0" lvl="0" marL="0" rtl="0" algn="l">
              <a:lnSpc>
                <a:spcPct val="120000"/>
              </a:lnSpc>
              <a:spcBef>
                <a:spcPts val="0"/>
              </a:spcBef>
              <a:spcAft>
                <a:spcPts val="0"/>
              </a:spcAft>
              <a:buNone/>
            </a:pPr>
            <a:r>
              <a:rPr lang="en-GB" sz="1400">
                <a:solidFill>
                  <a:schemeClr val="dk1"/>
                </a:solidFill>
              </a:rPr>
              <a:t>Tuesday 5th January 2027</a:t>
            </a:r>
            <a:endParaRPr sz="1400">
              <a:solidFill>
                <a:schemeClr val="dk1"/>
              </a:solidFill>
            </a:endParaRPr>
          </a:p>
          <a:p>
            <a:pPr indent="0" lvl="0" marL="0" rtl="0" algn="l">
              <a:lnSpc>
                <a:spcPct val="120000"/>
              </a:lnSpc>
              <a:spcBef>
                <a:spcPts val="0"/>
              </a:spcBef>
              <a:spcAft>
                <a:spcPts val="0"/>
              </a:spcAft>
              <a:buNone/>
            </a:pPr>
            <a:r>
              <a:rPr lang="en-GB" sz="1400">
                <a:solidFill>
                  <a:schemeClr val="dk1"/>
                </a:solidFill>
              </a:rPr>
              <a:t>Friday 28th May 2027</a:t>
            </a:r>
            <a:endParaRPr sz="1400">
              <a:solidFill>
                <a:schemeClr val="dk1"/>
              </a:solidFill>
            </a:endParaRPr>
          </a:p>
          <a:p>
            <a:pPr indent="0" lvl="0" marL="0" rtl="0" algn="l">
              <a:lnSpc>
                <a:spcPct val="120000"/>
              </a:lnSpc>
              <a:spcBef>
                <a:spcPts val="0"/>
              </a:spcBef>
              <a:spcAft>
                <a:spcPts val="0"/>
              </a:spcAft>
              <a:buNone/>
            </a:pPr>
            <a:r>
              <a:rPr lang="en-GB" sz="1400">
                <a:solidFill>
                  <a:schemeClr val="dk1"/>
                </a:solidFill>
              </a:rPr>
              <a:t>Monday 7th June 2027</a:t>
            </a:r>
            <a:endParaRPr sz="14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